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41"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Lst>
  <p:sldSz cx="9144000" cy="5143500" type="screen16x9"/>
  <p:notesSz cx="6858000" cy="9144000"/>
  <p:embeddedFontLst>
    <p:embeddedFont>
      <p:font typeface="Consolas" panose="020B0609020204030204" pitchFamily="49" charset="0"/>
      <p:regular r:id="rId89"/>
      <p:bold r:id="rId90"/>
      <p:italic r:id="rId91"/>
      <p:boldItalic r:id="rId92"/>
    </p:embeddedFont>
    <p:embeddedFont>
      <p:font typeface="DM Sans" panose="020B060402020202020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df465d44f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1df465d44ff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f465d4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f465d4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df465d44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df465d44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f465d44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f465d44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df465d44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1df465d44ff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mostrar en vivo compartiendo pantalla.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f465d44f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f465d44f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df465d44f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df465d44ff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f465d44f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1df465d44ff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df465d44f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1df465d44ff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df465d44f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df465d44f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df465d44f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1df465d44ff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df465d44f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1df465d44f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df465d44f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1df465d44ff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codear en vivo el ejemplo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df465d44f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df465d44f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explicar codeando en vivo los ejemplos y explicar qué ha pasado al utilizar con múltiples ifs anidados.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df465d44ff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df465d44ff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df465d44f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1df465d44ff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df465d44f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1df465d44ff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El resultado es: </a:t>
            </a:r>
            <a:r>
              <a:rPr lang="es" sz="1150">
                <a:solidFill>
                  <a:srgbClr val="2D47E6"/>
                </a:solidFill>
                <a:highlight>
                  <a:srgbClr val="F8F8F8"/>
                </a:highlight>
                <a:latin typeface="Courier New"/>
                <a:ea typeface="Courier New"/>
                <a:cs typeface="Courier New"/>
                <a:sym typeface="Courier New"/>
              </a:rPr>
              <a:t>"A es igual a cinco"</a:t>
            </a:r>
            <a:br>
              <a:rPr lang="es" sz="1150">
                <a:solidFill>
                  <a:srgbClr val="2D47E6"/>
                </a:solidFill>
                <a:highlight>
                  <a:srgbClr val="F8F8F8"/>
                </a:highlight>
                <a:latin typeface="Courier New"/>
                <a:ea typeface="Courier New"/>
                <a:cs typeface="Courier New"/>
                <a:sym typeface="Courier New"/>
              </a:rPr>
            </a:br>
            <a:r>
              <a:rPr lang="es" sz="1150">
                <a:solidFill>
                  <a:srgbClr val="2D47E6"/>
                </a:solidFill>
                <a:highlight>
                  <a:srgbClr val="F8F8F8"/>
                </a:highlight>
                <a:latin typeface="Courier New"/>
                <a:ea typeface="Courier New"/>
                <a:cs typeface="Courier New"/>
                <a:sym typeface="Courier New"/>
              </a:rPr>
              <a:t/>
            </a:r>
            <a:br>
              <a:rPr lang="es" sz="1150">
                <a:solidFill>
                  <a:srgbClr val="2D47E6"/>
                </a:solidFill>
                <a:highlight>
                  <a:srgbClr val="F8F8F8"/>
                </a:highlight>
                <a:latin typeface="Courier New"/>
                <a:ea typeface="Courier New"/>
                <a:cs typeface="Courier New"/>
                <a:sym typeface="Courier New"/>
              </a:rPr>
            </a:b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df465d44f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df465d44ff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df465d44ff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1df465d44ff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explicar con un ejemplo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df465d44ff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df465d44ff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f465d44f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df465d44ff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df465d44f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df465d44f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df465d44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df465d44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df465d44ff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df465d44ff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df465d44ff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df465d44f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df465d44ff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1df465d44ff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edad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edad?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edad &lt; </a:t>
            </a:r>
            <a:r>
              <a:rPr lang="es" sz="1050">
                <a:solidFill>
                  <a:srgbClr val="09885A"/>
                </a:solidFill>
                <a:highlight>
                  <a:srgbClr val="FFFFFE"/>
                </a:highlight>
                <a:latin typeface="Courier New"/>
                <a:ea typeface="Courier New"/>
                <a:cs typeface="Courier New"/>
                <a:sym typeface="Courier New"/>
              </a:rPr>
              <a:t>18</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print (</a:t>
            </a:r>
            <a:r>
              <a:rPr lang="es" sz="1050">
                <a:solidFill>
                  <a:srgbClr val="A31515"/>
                </a:solidFill>
                <a:highlight>
                  <a:srgbClr val="FFFFFE"/>
                </a:highlight>
                <a:latin typeface="Courier New"/>
                <a:ea typeface="Courier New"/>
                <a:cs typeface="Courier New"/>
                <a:sym typeface="Courier New"/>
              </a:rPr>
              <a:t>"Eres menor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795E26"/>
                </a:solidFill>
                <a:highlight>
                  <a:srgbClr val="FFFFFE"/>
                </a:highlight>
                <a:latin typeface="Courier New"/>
                <a:ea typeface="Courier New"/>
                <a:cs typeface="Courier New"/>
                <a:sym typeface="Courier New"/>
              </a:rPr>
              <a:t>print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"Eres mayor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df465d44ff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df465d44ff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df465d44ff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df465d44ff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nombre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"¿Cómo te llamas?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preferencia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preferencia (M o C)?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genero ==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&lt;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"A"</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"B"</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&gt; </a:t>
            </a:r>
            <a:r>
              <a:rPr lang="es" sz="1050">
                <a:solidFill>
                  <a:srgbClr val="A31515"/>
                </a:solidFill>
                <a:highlight>
                  <a:srgbClr val="FFFFFE"/>
                </a:highlight>
                <a:latin typeface="Courier New"/>
                <a:ea typeface="Courier New"/>
                <a:cs typeface="Courier New"/>
                <a:sym typeface="Courier New"/>
              </a:rPr>
              <a:t>"n"</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df465d44f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df465d44ff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df465d44ff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df465d44ff_0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df465d44ff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1df465d44ff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df465d44ff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df465d44ff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df465d44ff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df465d44ff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df465d44f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1df465d44f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df465d44ff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df465d44ff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df465d44ff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df465d44ff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df465d44ff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df465d44ff_0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df465d44ff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df465d44ff_0_5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df465d44ff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1df465d44ff_0_5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df465d44ff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df465d44ff_0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df465d44ff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df465d44ff_0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df465d44ff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1df465d44ff_0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codeo en vivo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df465d44ff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1df465d44ff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df465d44ff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df465d44ff_0_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f465d44f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1df465d44ff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df465d44ff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df465d44ff_0_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df465d44ff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df465d44ff_0_6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df465d44ff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df465d44ff_0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465d44f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465d44f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070350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df465d44ff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1df465d44ff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df465d44ff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1df465d44ff_0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465d44f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465d44f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df465d44ff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df465d44ff_0_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df465d44ff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df465d44ff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df465d44f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df465d44ff_0_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df465d44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df465d44ff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df465d44ff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df465d44ff_0_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df465d44ff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1df465d44ff_0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codeando el ejemplo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df465d44ff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df465d44f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df465d44ff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df465d44ff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itera del 4 al 0 es decir de manera decreciente: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Este es el resultado del código: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4</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3</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2</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1</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0</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df465d44ff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1df465d44ff_0_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df465d44ff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1df465d44ff_0_7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df465d44ff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1df465d44ff_0_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df465d44ff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df465d44ff_0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df465d44ff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df465d44ff_0_7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df465d44ff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1df465d44ff_0_7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Se listan los nros del -2 al 10. </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Este es el resultado de la ejecucion del codigo:</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3</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4</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5</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6</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7</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8</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9</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 sz="1050">
                <a:solidFill>
                  <a:schemeClr val="dk1"/>
                </a:solidFill>
                <a:highlight>
                  <a:srgbClr val="FFFFFF"/>
                </a:highlight>
              </a:rPr>
              <a:t>c vale 10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df465d44f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df465d44ff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df465d44ff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df465d44ff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df465d44ff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1df465d44ff_0_7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df465d44ff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g1df465d44ff_0_7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df465d44f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1df465d44ff_0_7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df465d44ff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1df465d44ff_0_7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df465d44ff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1df465d44ff_0_8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df465d44f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1df465d44ff_0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df465d44ff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df465d44ff_0_8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df465d44ff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1df465d44ff_0_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df465d44ff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1df465d44ff_0_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df465d44f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df465d44ff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df465d44ff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1df465d44ff_0_8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df465d44ff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1df465d44ff_0_8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df465d44f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1df465d44ff_0_8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df465d44ff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1df465d44ff_0_8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df465d44ff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g1df465d44ff_0_8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df465d44ff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g1df465d44ff_0_8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df465d44ff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g1df465d44ff_0_9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df465d44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df465d44ff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 name="Google Shape;60;p1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_2">
    <p:bg>
      <p:bgPr>
        <a:blipFill>
          <a:blip r:embed="rId2">
            <a:alphaModFix/>
          </a:blip>
          <a:stretch>
            <a:fillRect/>
          </a:stretch>
        </a:blipFill>
        <a:effectLst/>
      </p:bgPr>
    </p:bg>
    <p:spTree>
      <p:nvGrpSpPr>
        <p:cNvPr id="1" name="Shape 65"/>
        <p:cNvGrpSpPr/>
        <p:nvPr/>
      </p:nvGrpSpPr>
      <p:grpSpPr>
        <a:xfrm>
          <a:off x="0" y="0"/>
          <a:ext cx="0" cy="0"/>
          <a:chOff x="0" y="0"/>
          <a:chExt cx="0" cy="0"/>
        </a:xfrm>
      </p:grpSpPr>
      <p:pic>
        <p:nvPicPr>
          <p:cNvPr id="66" name="Google Shape;66;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ndo blanco 3">
  <p:cSld name="SECTION_HEADER_1_1_1_1_1_1_1_1_5">
    <p:spTree>
      <p:nvGrpSpPr>
        <p:cNvPr id="1" name="Shape 71"/>
        <p:cNvGrpSpPr/>
        <p:nvPr/>
      </p:nvGrpSpPr>
      <p:grpSpPr>
        <a:xfrm>
          <a:off x="0" y="0"/>
          <a:ext cx="0" cy="0"/>
          <a:chOff x="0" y="0"/>
          <a:chExt cx="0" cy="0"/>
        </a:xfrm>
      </p:grpSpPr>
      <p:pic>
        <p:nvPicPr>
          <p:cNvPr id="72" name="Google Shape;72;p2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75"/>
        <p:cNvGrpSpPr/>
        <p:nvPr/>
      </p:nvGrpSpPr>
      <p:grpSpPr>
        <a:xfrm>
          <a:off x="0" y="0"/>
          <a:ext cx="0" cy="0"/>
          <a:chOff x="0" y="0"/>
          <a:chExt cx="0" cy="0"/>
        </a:xfrm>
      </p:grpSpPr>
      <p:pic>
        <p:nvPicPr>
          <p:cNvPr id="76" name="Google Shape;76;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A">
  <p:cSld name="SECTION_HEADER_1_1_2">
    <p:bg>
      <p:bgPr>
        <a:blipFill>
          <a:blip r:embed="rId2">
            <a:alphaModFix/>
          </a:blip>
          <a:stretch>
            <a:fillRect/>
          </a:stretch>
        </a:blipFill>
        <a:effectLst/>
      </p:bgPr>
    </p:bg>
    <p:spTree>
      <p:nvGrpSpPr>
        <p:cNvPr id="1" name="Shape 77"/>
        <p:cNvGrpSpPr/>
        <p:nvPr/>
      </p:nvGrpSpPr>
      <p:grpSpPr>
        <a:xfrm>
          <a:off x="0" y="0"/>
          <a:ext cx="0" cy="0"/>
          <a:chOff x="0" y="0"/>
          <a:chExt cx="0" cy="0"/>
        </a:xfrm>
      </p:grpSpPr>
      <p:pic>
        <p:nvPicPr>
          <p:cNvPr id="78" name="Google Shape;78;p2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25.jpg"/><Relationship Id="rId4" Type="http://schemas.openxmlformats.org/officeDocument/2006/relationships/hyperlink" Target="https://colab.research.google.com/drive/1ftSlJuTcJYAqDo9F2631CMj4mTYMZa-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hyperlink" Target="https://colab.research.google.com/drive/10tzHqKm0UiSacoGm2JTkRQ_5nbB9SbYh?usp=sharing" TargetMode="Externa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app.diagrams.net"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11.xml"/><Relationship Id="rId4" Type="http://schemas.openxmlformats.org/officeDocument/2006/relationships/hyperlink" Target="https://www.letras.com/manu-chao/735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7"/>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 Controladores de Flujo </a:t>
            </a:r>
            <a:r>
              <a:rPr lang="es" sz="4000" b="1">
                <a:solidFill>
                  <a:srgbClr val="EAFF6A"/>
                </a:solidFill>
                <a:latin typeface="DM Sans"/>
                <a:ea typeface="DM Sans"/>
                <a:cs typeface="DM Sans"/>
                <a:sym typeface="DM Sans"/>
              </a:rPr>
              <a:t>I</a:t>
            </a:r>
            <a:endParaRPr sz="4000" b="1" i="0" u="none" strike="noStrike" cap="none">
              <a:solidFill>
                <a:srgbClr val="EAFF6A"/>
              </a:solidFill>
              <a:latin typeface="DM Sans"/>
              <a:ea typeface="DM Sans"/>
              <a:cs typeface="DM Sans"/>
              <a:sym typeface="DM Sans"/>
            </a:endParaRPr>
          </a:p>
        </p:txBody>
      </p:sp>
      <p:sp>
        <p:nvSpPr>
          <p:cNvPr id="84" name="Google Shape;84;p27"/>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a:t>
            </a:r>
            <a:r>
              <a:rPr lang="es" sz="1800" b="1" i="0" u="none" strike="noStrike" cap="none" dirty="0" smtClean="0">
                <a:solidFill>
                  <a:schemeClr val="dk1"/>
                </a:solidFill>
                <a:latin typeface="DM Sans"/>
                <a:ea typeface="DM Sans"/>
                <a:cs typeface="DM Sans"/>
                <a:sym typeface="DM Sans"/>
              </a:rPr>
              <a:t>06.</a:t>
            </a:r>
            <a:r>
              <a:rPr lang="es" sz="1800" b="0" i="0" u="none" strike="noStrike" cap="none" dirty="0" smtClean="0">
                <a:solidFill>
                  <a:schemeClr val="dk1"/>
                </a:solidFill>
                <a:latin typeface="DM Sans"/>
                <a:ea typeface="DM Sans"/>
                <a:cs typeface="DM Sans"/>
                <a:sym typeface="DM Sans"/>
              </a:rPr>
              <a:t> </a:t>
            </a:r>
            <a:r>
              <a:rPr lang="es" sz="1800" b="0" i="0" u="none" strike="noStrike" cap="none" dirty="0">
                <a:solidFill>
                  <a:schemeClr val="dk1"/>
                </a:solidFill>
                <a:latin typeface="DM Sans"/>
                <a:ea typeface="DM Sans"/>
                <a:cs typeface="DM Sans"/>
                <a:sym typeface="DM Sans"/>
              </a:rPr>
              <a:t>PYTHON</a:t>
            </a:r>
            <a:endParaRPr sz="1600" b="0" i="0" u="none" strike="noStrike" cap="none" dirty="0">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2" name="Google Shape;152;p36"/>
          <p:cNvSpPr txBox="1"/>
          <p:nvPr/>
        </p:nvSpPr>
        <p:spPr>
          <a:xfrm>
            <a:off x="457725" y="2211625"/>
            <a:ext cx="47301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sentencias de control condicionales, son aquellas que nos permiten evaluar si una o más condiciones se cumplen, para decir qué acción vamos a ejecutar. La evaluación de condiciones, sólo puede arrojar 1 de 2 resultados: </a:t>
            </a:r>
            <a:r>
              <a:rPr lang="es" sz="1350" b="1">
                <a:solidFill>
                  <a:schemeClr val="dk1"/>
                </a:solidFill>
                <a:latin typeface="DM Sans"/>
                <a:ea typeface="DM Sans"/>
                <a:cs typeface="DM Sans"/>
                <a:sym typeface="DM Sans"/>
              </a:rPr>
              <a:t>True</a:t>
            </a:r>
            <a:r>
              <a:rPr lang="es" sz="1350">
                <a:solidFill>
                  <a:schemeClr val="dk1"/>
                </a:solidFill>
                <a:latin typeface="DM Sans"/>
                <a:ea typeface="DM Sans"/>
                <a:cs typeface="DM Sans"/>
                <a:sym typeface="DM Sans"/>
              </a:rPr>
              <a:t> o </a:t>
            </a:r>
            <a:r>
              <a:rPr lang="es" sz="1350" b="1">
                <a:solidFill>
                  <a:schemeClr val="dk1"/>
                </a:solidFill>
                <a:latin typeface="DM Sans"/>
                <a:ea typeface="DM Sans"/>
                <a:cs typeface="DM Sans"/>
                <a:sym typeface="DM Sans"/>
              </a:rPr>
              <a:t>False</a:t>
            </a:r>
            <a:r>
              <a:rPr lang="es" sz="1350">
                <a:solidFill>
                  <a:schemeClr val="dk1"/>
                </a:solidFill>
                <a:latin typeface="DM Sans"/>
                <a:ea typeface="DM Sans"/>
                <a:cs typeface="DM Sans"/>
                <a:sym typeface="DM Sans"/>
              </a:rPr>
              <a:t> (verdadero o falso).</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153" name="Google Shape;153;p36"/>
          <p:cNvPicPr preferRelativeResize="0"/>
          <p:nvPr/>
        </p:nvPicPr>
        <p:blipFill rotWithShape="1">
          <a:blip r:embed="rId3">
            <a:alphaModFix/>
          </a:blip>
          <a:srcRect/>
          <a:stretch/>
        </p:blipFill>
        <p:spPr>
          <a:xfrm>
            <a:off x="5830575" y="1664925"/>
            <a:ext cx="1813650" cy="181365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9" name="Google Shape;159;p37"/>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describir la evaluación a realizar sobre una condición, se utilizan los operadores relacionales (==, !=, &gt;, &lt;, etc.). Y, para evaluar más de una condición simultáneamente se utilizan los operadores lógicos (not, and, or).</a:t>
            </a:r>
            <a:endParaRPr sz="1350">
              <a:latin typeface="DM Sans"/>
              <a:ea typeface="DM Sans"/>
              <a:cs typeface="DM Sans"/>
              <a:sym typeface="DM Sans"/>
            </a:endParaRPr>
          </a:p>
        </p:txBody>
      </p:sp>
      <p:sp>
        <p:nvSpPr>
          <p:cNvPr id="160" name="Google Shape;160;p3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Las sentencias de control de flujo condicionales se definen mediante el uso de tres palabras claves reservadas: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if (si)</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elif (si no, si)</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else (si no)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If</a:t>
            </a:r>
            <a:endParaRPr sz="4000" b="1">
              <a:solidFill>
                <a:schemeClr val="dk1"/>
              </a:solidFill>
              <a:latin typeface="DM Sans"/>
              <a:ea typeface="DM Sans"/>
              <a:cs typeface="DM Sans"/>
              <a:sym typeface="DM Sans"/>
            </a:endParaRPr>
          </a:p>
        </p:txBody>
      </p:sp>
      <p:sp>
        <p:nvSpPr>
          <p:cNvPr id="166" name="Google Shape;166;p38"/>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Dentro de las sentencias condicionales el if (si) posiblemente sea la más famosa y utilizada en la programación, esto debido a que nos permite controlar el flujo del programa y dividir la ejecución en diferentes caminos.</a:t>
            </a:r>
            <a:endParaRPr sz="1350">
              <a:latin typeface="DM Sans"/>
              <a:ea typeface="DM Sans"/>
              <a:cs typeface="DM Sans"/>
              <a:sym typeface="DM Sans"/>
            </a:endParaRPr>
          </a:p>
        </p:txBody>
      </p:sp>
      <p:sp>
        <p:nvSpPr>
          <p:cNvPr id="167" name="Google Shape;167;p38"/>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Al utilizar esta palabra reservada</a:t>
            </a:r>
            <a:r>
              <a:rPr lang="es" sz="1350" b="1">
                <a:solidFill>
                  <a:schemeClr val="dk1"/>
                </a:solidFill>
                <a:latin typeface="DM Sans"/>
                <a:ea typeface="DM Sans"/>
                <a:cs typeface="DM Sans"/>
                <a:sym typeface="DM Sans"/>
              </a:rPr>
              <a:t> if </a:t>
            </a:r>
            <a:r>
              <a:rPr lang="es" sz="1350">
                <a:solidFill>
                  <a:schemeClr val="dk1"/>
                </a:solidFill>
                <a:latin typeface="DM Sans"/>
                <a:ea typeface="DM Sans"/>
                <a:cs typeface="DM Sans"/>
                <a:sym typeface="DM Sans"/>
              </a:rPr>
              <a:t>le estamos indicando a Python que queremos ejecutar una porción de código, o bloque de código, sólo si se cumple una determinada condición, es decir, si el resultado es</a:t>
            </a:r>
            <a:r>
              <a:rPr lang="es" sz="1350" b="1">
                <a:solidFill>
                  <a:schemeClr val="dk1"/>
                </a:solidFill>
                <a:latin typeface="DM Sans"/>
                <a:ea typeface="DM Sans"/>
                <a:cs typeface="DM Sans"/>
                <a:sym typeface="DM Sans"/>
              </a:rPr>
              <a:t> True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9"/>
          <p:cNvSpPr txBox="1"/>
          <p:nvPr/>
        </p:nvSpPr>
        <p:spPr>
          <a:xfrm>
            <a:off x="4733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Primero definimos una variable </a:t>
            </a:r>
            <a:r>
              <a:rPr lang="es" sz="1350" b="1" i="0" u="none" strike="noStrike" cap="none">
                <a:solidFill>
                  <a:srgbClr val="000000"/>
                </a:solidFill>
                <a:latin typeface="DM Sans"/>
                <a:ea typeface="DM Sans"/>
                <a:cs typeface="DM Sans"/>
                <a:sym typeface="DM Sans"/>
              </a:rPr>
              <a:t>edad</a:t>
            </a:r>
            <a:r>
              <a:rPr lang="es" sz="1350" b="0" i="0" u="none" strike="noStrike" cap="none">
                <a:solidFill>
                  <a:srgbClr val="000000"/>
                </a:solidFill>
                <a:latin typeface="DM Sans"/>
                <a:ea typeface="DM Sans"/>
                <a:cs typeface="DM Sans"/>
                <a:sym typeface="DM Sans"/>
              </a:rPr>
              <a:t> y le asignamos un valor entero </a:t>
            </a:r>
            <a:r>
              <a:rPr lang="es" sz="1350" b="1" i="0" u="none" strike="noStrike" cap="none">
                <a:solidFill>
                  <a:srgbClr val="000000"/>
                </a:solidFill>
                <a:latin typeface="DM Sans"/>
                <a:ea typeface="DM Sans"/>
                <a:cs typeface="DM Sans"/>
                <a:sym typeface="DM Sans"/>
              </a:rPr>
              <a:t>30</a:t>
            </a:r>
            <a:r>
              <a:rPr lang="es" sz="1350" b="0" i="0" u="none" strike="noStrike" cap="none">
                <a:solidFill>
                  <a:srgbClr val="000000"/>
                </a:solidFill>
                <a:latin typeface="DM Sans"/>
                <a:ea typeface="DM Sans"/>
                <a:cs typeface="DM Sans"/>
                <a:sym typeface="DM Sans"/>
              </a:rPr>
              <a:t>. Después, a través del condicional, le decimos que queremos imprimir “</a:t>
            </a:r>
            <a:r>
              <a:rPr lang="es" sz="1350" b="1" i="0" u="none" strike="noStrike" cap="none">
                <a:solidFill>
                  <a:srgbClr val="000000"/>
                </a:solidFill>
                <a:latin typeface="DM Sans"/>
                <a:ea typeface="DM Sans"/>
                <a:cs typeface="DM Sans"/>
                <a:sym typeface="DM Sans"/>
              </a:rPr>
              <a:t>Es un</a:t>
            </a:r>
            <a:r>
              <a:rPr lang="es" sz="1350" b="0" i="0" u="none" strike="noStrike" cap="none">
                <a:solidFill>
                  <a:srgbClr val="000000"/>
                </a:solidFill>
                <a:latin typeface="DM Sans"/>
                <a:ea typeface="DM Sans"/>
                <a:cs typeface="DM Sans"/>
                <a:sym typeface="DM Sans"/>
              </a:rPr>
              <a:t> </a:t>
            </a:r>
            <a:r>
              <a:rPr lang="es" sz="1350" b="1" i="0" u="none" strike="noStrike" cap="none">
                <a:solidFill>
                  <a:srgbClr val="000000"/>
                </a:solidFill>
                <a:latin typeface="DM Sans"/>
                <a:ea typeface="DM Sans"/>
                <a:cs typeface="DM Sans"/>
                <a:sym typeface="DM Sans"/>
              </a:rPr>
              <a:t>adulto</a:t>
            </a:r>
            <a:r>
              <a:rPr lang="es" sz="1350" b="0" i="0" u="none" strike="noStrike" cap="none">
                <a:solidFill>
                  <a:srgbClr val="000000"/>
                </a:solidFill>
                <a:latin typeface="DM Sans"/>
                <a:ea typeface="DM Sans"/>
                <a:cs typeface="DM Sans"/>
                <a:sym typeface="DM Sans"/>
              </a:rPr>
              <a:t>” en pantalla,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se cumple la condición de </a:t>
            </a:r>
            <a:r>
              <a:rPr lang="es" sz="1350">
                <a:latin typeface="DM Sans"/>
                <a:ea typeface="DM Sans"/>
                <a:cs typeface="DM Sans"/>
                <a:sym typeface="DM Sans"/>
              </a:rPr>
              <a:t>que la edad</a:t>
            </a:r>
            <a:r>
              <a:rPr lang="es" sz="1350" b="0" i="0" u="none" strike="noStrike" cap="none">
                <a:solidFill>
                  <a:srgbClr val="000000"/>
                </a:solidFill>
                <a:latin typeface="DM Sans"/>
                <a:ea typeface="DM Sans"/>
                <a:cs typeface="DM Sans"/>
                <a:sym typeface="DM Sans"/>
              </a:rPr>
              <a:t> sea mayor o igual a 18.</a:t>
            </a:r>
            <a:endParaRPr sz="1350" b="0" i="0" u="none" strike="noStrike" cap="none">
              <a:solidFill>
                <a:srgbClr val="000000"/>
              </a:solidFill>
              <a:latin typeface="DM Sans"/>
              <a:ea typeface="DM Sans"/>
              <a:cs typeface="DM Sans"/>
              <a:sym typeface="DM Sans"/>
            </a:endParaRPr>
          </a:p>
        </p:txBody>
      </p:sp>
      <p:sp>
        <p:nvSpPr>
          <p:cNvPr id="173" name="Google Shape;173;p39"/>
          <p:cNvSpPr txBox="1"/>
          <p:nvPr/>
        </p:nvSpPr>
        <p:spPr>
          <a:xfrm>
            <a:off x="4527575" y="17557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Veamos el siguiente ejemplo:</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edad =  30</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if edad &gt;= 18:</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print('Es un adulto')</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if True:</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a:t>
            </a:r>
            <a:r>
              <a:rPr lang="es" sz="1350" b="0" i="0" u="none" strike="noStrike" cap="none">
                <a:solidFill>
                  <a:srgbClr val="000000"/>
                </a:solidFill>
                <a:latin typeface="DM Sans"/>
                <a:ea typeface="DM Sans"/>
                <a:cs typeface="DM Sans"/>
                <a:sym typeface="DM Sans"/>
              </a:rPr>
              <a:t>('Se cumple la condición')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174" name="Google Shape;174;p39"/>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Sentencia If</a:t>
            </a:r>
            <a:endParaRPr sz="4000" b="1" i="0" u="none" strike="noStrike" cap="none">
              <a:solidFill>
                <a:srgbClr val="000000"/>
              </a:solidFill>
              <a:latin typeface="DM Sans"/>
              <a:ea typeface="DM Sans"/>
              <a:cs typeface="DM Sans"/>
              <a:sym typeface="DM Sans"/>
            </a:endParaRPr>
          </a:p>
        </p:txBody>
      </p:sp>
      <p:grpSp>
        <p:nvGrpSpPr>
          <p:cNvPr id="176" name="Google Shape;176;p39"/>
          <p:cNvGrpSpPr/>
          <p:nvPr/>
        </p:nvGrpSpPr>
        <p:grpSpPr>
          <a:xfrm>
            <a:off x="8394894" y="161854"/>
            <a:ext cx="587130" cy="587130"/>
            <a:chOff x="473351" y="619523"/>
            <a:chExt cx="738900" cy="738900"/>
          </a:xfrm>
        </p:grpSpPr>
        <p:sp>
          <p:nvSpPr>
            <p:cNvPr id="177" name="Google Shape;177;p3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 name="Google Shape;178;p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Indentación</a:t>
            </a:r>
            <a:endParaRPr sz="4000" b="1">
              <a:solidFill>
                <a:schemeClr val="dk1"/>
              </a:solidFill>
              <a:latin typeface="DM Sans"/>
              <a:ea typeface="DM Sans"/>
              <a:cs typeface="DM Sans"/>
              <a:sym typeface="DM Sans"/>
            </a:endParaRPr>
          </a:p>
        </p:txBody>
      </p:sp>
      <p:sp>
        <p:nvSpPr>
          <p:cNvPr id="184" name="Google Shape;184;p40"/>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Python se basa en la sangría (espacio en blanco al comienzo de una línea) para definir el alcance en el código. Otros lenguajes de programación a menudo usan corchetes para este propósito.</a:t>
            </a:r>
            <a:endParaRPr sz="1350">
              <a:latin typeface="DM Sans"/>
              <a:ea typeface="DM Sans"/>
              <a:cs typeface="DM Sans"/>
              <a:sym typeface="DM Sans"/>
            </a:endParaRPr>
          </a:p>
        </p:txBody>
      </p:sp>
      <p:sp>
        <p:nvSpPr>
          <p:cNvPr id="185" name="Google Shape;185;p40"/>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siguiente código nos arrojará un error: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a = 25</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b = 50</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if b &gt; a:</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print</a:t>
            </a:r>
            <a:r>
              <a:rPr lang="es" sz="1350">
                <a:latin typeface="DM Sans"/>
                <a:ea typeface="DM Sans"/>
                <a:cs typeface="DM Sans"/>
                <a:sym typeface="DM Sans"/>
              </a:rPr>
              <a:t>("b es más grande que 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Puedes probarlo para verificarlo.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grpSp>
        <p:nvGrpSpPr>
          <p:cNvPr id="186" name="Google Shape;186;p40"/>
          <p:cNvGrpSpPr/>
          <p:nvPr/>
        </p:nvGrpSpPr>
        <p:grpSpPr>
          <a:xfrm>
            <a:off x="8394894" y="161854"/>
            <a:ext cx="587130" cy="587130"/>
            <a:chOff x="473351" y="619523"/>
            <a:chExt cx="738900" cy="738900"/>
          </a:xfrm>
        </p:grpSpPr>
        <p:sp>
          <p:nvSpPr>
            <p:cNvPr id="187" name="Google Shape;187;p4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8" name="Google Shape;188;p4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1"/>
          <p:cNvSpPr txBox="1"/>
          <p:nvPr/>
        </p:nvSpPr>
        <p:spPr>
          <a:xfrm>
            <a:off x="473350" y="1755775"/>
            <a:ext cx="3834600" cy="350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Recordemos que Python admite las condiciones lógicas habituales de las matemáticas: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Es igual a : a == b</a:t>
            </a:r>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No es igual a: a != b</a:t>
            </a:r>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Menos que: a &lt; b</a:t>
            </a:r>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Menor o igual que: a &lt;= b</a:t>
            </a:r>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Mayor que: a &gt; b</a:t>
            </a:r>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a:solidFill>
                  <a:srgbClr val="000000"/>
                </a:solidFill>
                <a:latin typeface="DM Sans"/>
                <a:ea typeface="DM Sans"/>
                <a:cs typeface="DM Sans"/>
                <a:sym typeface="DM Sans"/>
              </a:rPr>
              <a:t>Mayor o igual que: a &gt;= b</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194" name="Google Shape;194;p41"/>
          <p:cNvSpPr txBox="1"/>
          <p:nvPr/>
        </p:nvSpPr>
        <p:spPr>
          <a:xfrm>
            <a:off x="4527575" y="1755775"/>
            <a:ext cx="38346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También</a:t>
            </a:r>
            <a:r>
              <a:rPr lang="es" sz="1350" b="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p</a:t>
            </a:r>
            <a:r>
              <a:rPr lang="es" sz="1350" b="0" i="0" u="none" strike="noStrike" cap="none">
                <a:solidFill>
                  <a:srgbClr val="000000"/>
                </a:solidFill>
                <a:latin typeface="DM Sans"/>
                <a:ea typeface="DM Sans"/>
                <a:cs typeface="DM Sans"/>
                <a:sym typeface="DM Sans"/>
              </a:rPr>
              <a:t>odemos apoyarnos del uso de operadores </a:t>
            </a:r>
            <a:r>
              <a:rPr lang="es" sz="1350">
                <a:latin typeface="DM Sans"/>
                <a:ea typeface="DM Sans"/>
                <a:cs typeface="DM Sans"/>
                <a:sym typeface="DM Sans"/>
              </a:rPr>
              <a:t>lógicos</a:t>
            </a:r>
            <a:r>
              <a:rPr lang="es" sz="1350" b="0" i="0" u="none" strike="noStrike" cap="none">
                <a:solidFill>
                  <a:srgbClr val="000000"/>
                </a:solidFill>
                <a:latin typeface="DM Sans"/>
                <a:ea typeface="DM Sans"/>
                <a:cs typeface="DM Sans"/>
                <a:sym typeface="DM Sans"/>
              </a:rPr>
              <a:t> como ser: AND, OR, NOT.</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con AND: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a = 195</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b = 30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 = 400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a &gt; b and c &gt; a:</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a:t>
            </a:r>
            <a:r>
              <a:rPr lang="es" sz="1350" b="0" i="0" u="none" strike="noStrike" cap="none">
                <a:solidFill>
                  <a:srgbClr val="000000"/>
                </a:solidFill>
                <a:latin typeface="DM Sans"/>
                <a:ea typeface="DM Sans"/>
                <a:cs typeface="DM Sans"/>
                <a:sym typeface="DM Sans"/>
              </a:rPr>
              <a:t>(“Ambas condiciones son verdaderas")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195" name="Google Shape;195;p4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197" name="Google Shape;197;p41"/>
          <p:cNvGrpSpPr/>
          <p:nvPr/>
        </p:nvGrpSpPr>
        <p:grpSpPr>
          <a:xfrm>
            <a:off x="8394894" y="161854"/>
            <a:ext cx="587130" cy="587130"/>
            <a:chOff x="473351" y="619523"/>
            <a:chExt cx="738900" cy="738900"/>
          </a:xfrm>
        </p:grpSpPr>
        <p:sp>
          <p:nvSpPr>
            <p:cNvPr id="198" name="Google Shape;198;p4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 name="Google Shape;199;p4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txBox="1"/>
          <p:nvPr/>
        </p:nvSpPr>
        <p:spPr>
          <a:xfrm>
            <a:off x="473350" y="151955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con OR: </a:t>
            </a:r>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a = 195</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b = 50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 = 500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a &gt; b or a &gt; c:</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a:t>
            </a:r>
            <a:r>
              <a:rPr lang="es" sz="1350" b="0" i="0" u="none" strike="noStrike" cap="none">
                <a:solidFill>
                  <a:srgbClr val="000000"/>
                </a:solidFill>
                <a:latin typeface="DM Sans"/>
                <a:ea typeface="DM Sans"/>
                <a:cs typeface="DM Sans"/>
                <a:sym typeface="DM Sans"/>
              </a:rPr>
              <a:t>(“Al menos una de las condiciones es verdadera")</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205" name="Google Shape;205;p42"/>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07" name="Google Shape;207;p42"/>
          <p:cNvGrpSpPr/>
          <p:nvPr/>
        </p:nvGrpSpPr>
        <p:grpSpPr>
          <a:xfrm>
            <a:off x="8394894" y="161854"/>
            <a:ext cx="587130" cy="587130"/>
            <a:chOff x="473351" y="619523"/>
            <a:chExt cx="738900" cy="738900"/>
          </a:xfrm>
        </p:grpSpPr>
        <p:sp>
          <p:nvSpPr>
            <p:cNvPr id="208" name="Google Shape;208;p4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 name="Google Shape;209;p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10" name="Google Shape;210;p42"/>
          <p:cNvSpPr txBox="1"/>
          <p:nvPr/>
        </p:nvSpPr>
        <p:spPr>
          <a:xfrm>
            <a:off x="4779850" y="1492182"/>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con NOT: </a:t>
            </a:r>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x = 10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not x &gt; 15:</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print("False")</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3"/>
          <p:cNvSpPr txBox="1"/>
          <p:nvPr/>
        </p:nvSpPr>
        <p:spPr>
          <a:xfrm>
            <a:off x="473350" y="1519555"/>
            <a:ext cx="6133200" cy="33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en una sola linea – Ejemplo 1: </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a = 150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b = 35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if a &gt; b: print(“a es mayor que b")</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en una sola linea – Ejemplo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a = 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b = 150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print("A") if a &gt; b else print("B")</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en una sola linea – Ejemplo 3:</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a = 150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b = 330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print("A") if a &gt; b else print("=") if a == b else print("B")</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216" name="Google Shape;216;p43"/>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18" name="Google Shape;218;p43"/>
          <p:cNvGrpSpPr/>
          <p:nvPr/>
        </p:nvGrpSpPr>
        <p:grpSpPr>
          <a:xfrm>
            <a:off x="8394894" y="161854"/>
            <a:ext cx="587130" cy="587130"/>
            <a:chOff x="473351" y="619523"/>
            <a:chExt cx="738900" cy="738900"/>
          </a:xfrm>
        </p:grpSpPr>
        <p:sp>
          <p:nvSpPr>
            <p:cNvPr id="219" name="Google Shape;219;p4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Else</a:t>
            </a: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Else</a:t>
            </a:r>
            <a:endParaRPr sz="4000" b="1" i="0" u="none" strike="noStrike" cap="none">
              <a:solidFill>
                <a:schemeClr val="dk1"/>
              </a:solidFill>
              <a:latin typeface="DM Sans"/>
              <a:ea typeface="DM Sans"/>
              <a:cs typeface="DM Sans"/>
              <a:sym typeface="DM Sans"/>
            </a:endParaRPr>
          </a:p>
        </p:txBody>
      </p:sp>
      <p:sp>
        <p:nvSpPr>
          <p:cNvPr id="231" name="Google Shape;231;p45"/>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Dentro de las sentencias condicionales el </a:t>
            </a:r>
            <a:r>
              <a:rPr lang="es" sz="1350" b="1" i="0" u="none" strike="noStrike" cap="none">
                <a:solidFill>
                  <a:srgbClr val="000000"/>
                </a:solidFill>
                <a:latin typeface="DM Sans"/>
                <a:ea typeface="DM Sans"/>
                <a:cs typeface="DM Sans"/>
                <a:sym typeface="DM Sans"/>
              </a:rPr>
              <a:t>else </a:t>
            </a:r>
            <a:r>
              <a:rPr lang="es" sz="1350" b="0" i="0" u="none" strike="noStrike" cap="none">
                <a:solidFill>
                  <a:srgbClr val="000000"/>
                </a:solidFill>
                <a:latin typeface="DM Sans"/>
                <a:ea typeface="DM Sans"/>
                <a:cs typeface="DM Sans"/>
                <a:sym typeface="DM Sans"/>
              </a:rPr>
              <a:t>(sino) es una especie de “hermano” de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el cual se puede encadenar al final de un bloque de código</a:t>
            </a:r>
            <a:r>
              <a:rPr lang="es" sz="1350" b="1" i="0" u="none" strike="noStrike" cap="none">
                <a:solidFill>
                  <a:srgbClr val="000000"/>
                </a:solidFill>
                <a:latin typeface="DM Sans"/>
                <a:ea typeface="DM Sans"/>
                <a:cs typeface="DM Sans"/>
                <a:sym typeface="DM Sans"/>
              </a:rPr>
              <a:t> if</a:t>
            </a:r>
            <a:r>
              <a:rPr lang="es" sz="1350" b="0" i="0" u="none" strike="noStrike" cap="none">
                <a:solidFill>
                  <a:srgbClr val="000000"/>
                </a:solidFill>
                <a:latin typeface="DM Sans"/>
                <a:ea typeface="DM Sans"/>
                <a:cs typeface="DM Sans"/>
                <a:sym typeface="DM Sans"/>
              </a:rPr>
              <a:t> para comprobar los casos contrarios, es decir los </a:t>
            </a:r>
            <a:r>
              <a:rPr lang="es" sz="1350" b="1" i="0" u="none" strike="noStrike" cap="none">
                <a:solidFill>
                  <a:srgbClr val="000000"/>
                </a:solidFill>
                <a:latin typeface="DM Sans"/>
                <a:ea typeface="DM Sans"/>
                <a:cs typeface="DM Sans"/>
                <a:sym typeface="DM Sans"/>
              </a:rPr>
              <a:t>False.</a:t>
            </a:r>
            <a:br>
              <a:rPr lang="es" sz="1350" b="1" i="0" u="none" strike="noStrike" cap="none">
                <a:solidFill>
                  <a:srgbClr val="000000"/>
                </a:solidFill>
                <a:latin typeface="DM Sans"/>
                <a:ea typeface="DM Sans"/>
                <a:cs typeface="DM Sans"/>
                <a:sym typeface="DM Sans"/>
              </a:rPr>
            </a:br>
            <a:r>
              <a:rPr lang="es" sz="1350" b="1" i="0" u="none" strike="noStrike" cap="none">
                <a:solidFill>
                  <a:srgbClr val="000000"/>
                </a:solidFill>
                <a:latin typeface="DM Sans"/>
                <a:ea typeface="DM Sans"/>
                <a:cs typeface="DM Sans"/>
                <a:sym typeface="DM Sans"/>
              </a:rPr>
              <a:t/>
            </a:r>
            <a:br>
              <a:rPr lang="es" sz="1350" b="1"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a:t>
            </a:r>
            <a:r>
              <a:rPr lang="es" sz="1350" b="1" i="0" u="none" strike="noStrike" cap="none">
                <a:solidFill>
                  <a:srgbClr val="000000"/>
                </a:solidFill>
                <a:latin typeface="DM Sans"/>
                <a:ea typeface="DM Sans"/>
                <a:cs typeface="DM Sans"/>
                <a:sym typeface="DM Sans"/>
              </a:rPr>
              <a:t>else</a:t>
            </a:r>
            <a:r>
              <a:rPr lang="es" sz="1350" b="0" i="0" u="none" strike="noStrike" cap="none">
                <a:solidFill>
                  <a:srgbClr val="000000"/>
                </a:solidFill>
                <a:latin typeface="DM Sans"/>
                <a:ea typeface="DM Sans"/>
                <a:cs typeface="DM Sans"/>
                <a:sym typeface="DM Sans"/>
              </a:rPr>
              <a:t> le estamos indicando a Python que queremos ejecutar una porción de código, o bloque de código, sólo si no se cumple ninguna de las condiciones antes dichas, es decir, si el resultado es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 siempre.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pic>
        <p:nvPicPr>
          <p:cNvPr id="232" name="Google Shape;232;p45"/>
          <p:cNvPicPr preferRelativeResize="0"/>
          <p:nvPr/>
        </p:nvPicPr>
        <p:blipFill rotWithShape="1">
          <a:blip r:embed="rId3">
            <a:alphaModFix/>
          </a:blip>
          <a:srcRect/>
          <a:stretch/>
        </p:blipFill>
        <p:spPr>
          <a:xfrm>
            <a:off x="5891000" y="1785616"/>
            <a:ext cx="1932050" cy="1932026"/>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8"/>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90" name="Google Shape;90;p28"/>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91" name="Google Shape;91;p28"/>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a:t>
            </a:r>
            <a:r>
              <a:rPr lang="es" sz="1350" b="0" i="0" u="none" strike="noStrike" cap="none">
                <a:solidFill>
                  <a:schemeClr val="dk1"/>
                </a:solidFill>
                <a:latin typeface="DM Sans"/>
                <a:ea typeface="DM Sans"/>
                <a:cs typeface="DM Sans"/>
                <a:sym typeface="DM Sans"/>
              </a:rPr>
              <a:t> el flujo y diagrama de flujo</a:t>
            </a:r>
            <a:endParaRPr sz="1350" b="0" i="0" u="none" strike="noStrike" cap="none">
              <a:solidFill>
                <a:schemeClr val="dk1"/>
              </a:solidFill>
              <a:latin typeface="DM Sans"/>
              <a:ea typeface="DM Sans"/>
              <a:cs typeface="DM Sans"/>
              <a:sym typeface="DM Sans"/>
            </a:endParaRPr>
          </a:p>
        </p:txBody>
      </p:sp>
      <p:pic>
        <p:nvPicPr>
          <p:cNvPr id="92" name="Google Shape;92;p28"/>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93" name="Google Shape;93;p28"/>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Reconocer </a:t>
            </a:r>
            <a:r>
              <a:rPr lang="es" sz="1350" b="0" i="0" u="none" strike="noStrike" cap="none">
                <a:solidFill>
                  <a:schemeClr val="dk1"/>
                </a:solidFill>
                <a:latin typeface="DM Sans"/>
                <a:ea typeface="DM Sans"/>
                <a:cs typeface="DM Sans"/>
                <a:sym typeface="DM Sans"/>
              </a:rPr>
              <a:t>sus funcionalidades</a:t>
            </a:r>
            <a:endParaRPr sz="1350" b="0" i="0" u="none" strike="noStrike" cap="none">
              <a:solidFill>
                <a:schemeClr val="dk1"/>
              </a:solidFill>
              <a:latin typeface="DM Sans"/>
              <a:ea typeface="DM Sans"/>
              <a:cs typeface="DM Sans"/>
              <a:sym typeface="DM Sans"/>
            </a:endParaRPr>
          </a:p>
        </p:txBody>
      </p:sp>
      <p:pic>
        <p:nvPicPr>
          <p:cNvPr id="94" name="Google Shape;94;p28"/>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95" name="Google Shape;95;p28"/>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 </a:t>
            </a:r>
            <a:r>
              <a:rPr lang="es" sz="1350" b="0" i="0" u="none" strike="noStrike" cap="none">
                <a:solidFill>
                  <a:schemeClr val="dk1"/>
                </a:solidFill>
                <a:latin typeface="DM Sans"/>
                <a:ea typeface="DM Sans"/>
                <a:cs typeface="DM Sans"/>
                <a:sym typeface="DM Sans"/>
              </a:rPr>
              <a:t>sentencias de control</a:t>
            </a:r>
            <a:endParaRPr sz="1350" b="0" i="0" u="none" strike="noStrike" cap="none">
              <a:solidFill>
                <a:schemeClr val="dk1"/>
              </a:solidFill>
              <a:latin typeface="DM Sans"/>
              <a:ea typeface="DM Sans"/>
              <a:cs typeface="DM Sans"/>
              <a:sym typeface="DM Sans"/>
            </a:endParaRPr>
          </a:p>
        </p:txBody>
      </p:sp>
      <p:cxnSp>
        <p:nvCxnSpPr>
          <p:cNvPr id="96" name="Google Shape;96;p28"/>
          <p:cNvCxnSpPr>
            <a:stCxn id="90" idx="2"/>
            <a:endCxn id="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97" name="Google Shape;97;p28"/>
          <p:cNvCxnSpPr>
            <a:stCxn id="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98" name="Google Shape;98;p28"/>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99" name="Google Shape;99;p28"/>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Utilizar </a:t>
            </a:r>
            <a:r>
              <a:rPr lang="es" sz="1350" b="0" i="0" u="none" strike="noStrike" cap="none">
                <a:solidFill>
                  <a:schemeClr val="dk1"/>
                </a:solidFill>
                <a:latin typeface="DM Sans"/>
                <a:ea typeface="DM Sans"/>
                <a:cs typeface="DM Sans"/>
                <a:sym typeface="DM Sans"/>
              </a:rPr>
              <a:t>sentencia de control if</a:t>
            </a:r>
            <a:endParaRPr sz="1350" b="0" i="0" u="none" strike="noStrike" cap="none">
              <a:solidFill>
                <a:schemeClr val="dk1"/>
              </a:solidFill>
              <a:latin typeface="DM Sans"/>
              <a:ea typeface="DM Sans"/>
              <a:cs typeface="DM Sans"/>
              <a:sym typeface="DM Sans"/>
            </a:endParaRPr>
          </a:p>
        </p:txBody>
      </p:sp>
      <p:cxnSp>
        <p:nvCxnSpPr>
          <p:cNvPr id="100" name="Google Shape;100;p28"/>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6"/>
          <p:cNvSpPr/>
          <p:nvPr/>
        </p:nvSpPr>
        <p:spPr>
          <a:xfrm>
            <a:off x="4169513" y="17318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6"/>
          <p:cNvSpPr/>
          <p:nvPr/>
        </p:nvSpPr>
        <p:spPr>
          <a:xfrm>
            <a:off x="6716840" y="17318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6"/>
          <p:cNvCxnSpPr>
            <a:stCxn id="237" idx="6"/>
            <a:endCxn id="238" idx="2"/>
          </p:cNvCxnSpPr>
          <p:nvPr/>
        </p:nvCxnSpPr>
        <p:spPr>
          <a:xfrm>
            <a:off x="4756613" y="2025429"/>
            <a:ext cx="1960200" cy="0"/>
          </a:xfrm>
          <a:prstGeom prst="straightConnector1">
            <a:avLst/>
          </a:prstGeom>
          <a:noFill/>
          <a:ln w="9525" cap="flat" cmpd="sng">
            <a:solidFill>
              <a:srgbClr val="EAFF6A"/>
            </a:solidFill>
            <a:prstDash val="solid"/>
            <a:round/>
            <a:headEnd type="none" w="sm" len="sm"/>
            <a:tailEnd type="none" w="sm" len="sm"/>
          </a:ln>
        </p:spPr>
      </p:cxnSp>
      <p:sp>
        <p:nvSpPr>
          <p:cNvPr id="240" name="Google Shape;240;p46"/>
          <p:cNvSpPr txBox="1"/>
          <p:nvPr/>
        </p:nvSpPr>
        <p:spPr>
          <a:xfrm>
            <a:off x="3487625" y="2591825"/>
            <a:ext cx="1950900" cy="110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 Primero definimos una variable </a:t>
            </a:r>
            <a:r>
              <a:rPr lang="es" sz="1350">
                <a:solidFill>
                  <a:schemeClr val="dk1"/>
                </a:solidFill>
                <a:latin typeface="DM Sans"/>
                <a:ea typeface="DM Sans"/>
                <a:cs typeface="DM Sans"/>
                <a:sym typeface="DM Sans"/>
              </a:rPr>
              <a:t>número</a:t>
            </a:r>
            <a:r>
              <a:rPr lang="es" sz="1350" b="0" i="0" u="none" strike="noStrike" cap="none">
                <a:solidFill>
                  <a:schemeClr val="dk1"/>
                </a:solidFill>
                <a:latin typeface="DM Sans"/>
                <a:ea typeface="DM Sans"/>
                <a:cs typeface="DM Sans"/>
                <a:sym typeface="DM Sans"/>
              </a:rPr>
              <a:t> y le asignamos un valor entero 24. </a:t>
            </a:r>
            <a:endParaRPr sz="1350" b="0" i="0" u="none" strike="noStrike" cap="none">
              <a:solidFill>
                <a:srgbClr val="000000"/>
              </a:solidFill>
              <a:latin typeface="DM Sans"/>
              <a:ea typeface="DM Sans"/>
              <a:cs typeface="DM Sans"/>
              <a:sym typeface="DM Sans"/>
            </a:endParaRPr>
          </a:p>
        </p:txBody>
      </p:sp>
      <p:sp>
        <p:nvSpPr>
          <p:cNvPr id="241" name="Google Shape;241;p46"/>
          <p:cNvSpPr txBox="1"/>
          <p:nvPr/>
        </p:nvSpPr>
        <p:spPr>
          <a:xfrm>
            <a:off x="5368450" y="2591075"/>
            <a:ext cx="3364800" cy="1587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Después, a través del condicional, le preguntamos si el número es mayor a 36, si es así, queremos imprimir “El número es más grande” en pantalla, de lo contrario queremos que imprima “El número es más chico”.</a:t>
            </a:r>
            <a:endParaRPr sz="1350" b="0" i="0" u="none" strike="noStrike" cap="none">
              <a:solidFill>
                <a:srgbClr val="000000"/>
              </a:solidFill>
              <a:latin typeface="DM Sans"/>
              <a:ea typeface="DM Sans"/>
              <a:cs typeface="DM Sans"/>
              <a:sym typeface="DM Sans"/>
            </a:endParaRPr>
          </a:p>
        </p:txBody>
      </p:sp>
      <p:sp>
        <p:nvSpPr>
          <p:cNvPr id="242" name="Google Shape;242;p46"/>
          <p:cNvSpPr txBox="1"/>
          <p:nvPr/>
        </p:nvSpPr>
        <p:spPr>
          <a:xfrm>
            <a:off x="6803288"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243" name="Google Shape;243;p46"/>
          <p:cNvSpPr txBox="1"/>
          <p:nvPr/>
        </p:nvSpPr>
        <p:spPr>
          <a:xfrm>
            <a:off x="4255925"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244" name="Google Shape;244;p46"/>
          <p:cNvSpPr txBox="1"/>
          <p:nvPr/>
        </p:nvSpPr>
        <p:spPr>
          <a:xfrm>
            <a:off x="473350" y="1172225"/>
            <a:ext cx="292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Veamos el siguiente ejemplo:</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numero =  24</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numero &gt; 36:</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print("El número es grande")</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else:</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print("El número es chico")</a:t>
            </a:r>
            <a:endParaRPr sz="1350" b="1" i="0" u="none" strike="noStrike" cap="none">
              <a:solidFill>
                <a:srgbClr val="000000"/>
              </a:solidFill>
              <a:latin typeface="DM Sans"/>
              <a:ea typeface="DM Sans"/>
              <a:cs typeface="DM Sans"/>
              <a:sym typeface="DM Sans"/>
            </a:endParaRPr>
          </a:p>
        </p:txBody>
      </p:sp>
      <p:grpSp>
        <p:nvGrpSpPr>
          <p:cNvPr id="245" name="Google Shape;245;p46"/>
          <p:cNvGrpSpPr/>
          <p:nvPr/>
        </p:nvGrpSpPr>
        <p:grpSpPr>
          <a:xfrm>
            <a:off x="8394894" y="161854"/>
            <a:ext cx="587130" cy="587130"/>
            <a:chOff x="473351" y="619523"/>
            <a:chExt cx="738900" cy="738900"/>
          </a:xfrm>
        </p:grpSpPr>
        <p:sp>
          <p:nvSpPr>
            <p:cNvPr id="246" name="Google Shape;246;p4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7" name="Google Shape;247;p4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48" name="Google Shape;248;p46"/>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6"/>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ELSE</a:t>
            </a:r>
            <a:endParaRPr sz="140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Múltiples If</a:t>
            </a:r>
            <a:endParaRPr sz="4000" b="1">
              <a:solidFill>
                <a:schemeClr val="dk1"/>
              </a:solidFill>
              <a:latin typeface="DM Sans"/>
              <a:ea typeface="DM Sans"/>
              <a:cs typeface="DM Sans"/>
              <a:sym typeface="DM Sans"/>
            </a:endParaRPr>
          </a:p>
        </p:txBody>
      </p:sp>
      <p:sp>
        <p:nvSpPr>
          <p:cNvPr id="255" name="Google Shape;255;p47"/>
          <p:cNvSpPr txBox="1"/>
          <p:nvPr/>
        </p:nvSpPr>
        <p:spPr>
          <a:xfrm>
            <a:off x="473350" y="1908175"/>
            <a:ext cx="38346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Veamos un ejemplo de cómo podemos trabajar con múltiples ifs anidados: </a:t>
            </a:r>
            <a:endParaRPr>
              <a:solidFill>
                <a:schemeClr val="dk1"/>
              </a:solidFill>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 sz="1350" b="1">
                <a:solidFill>
                  <a:schemeClr val="dk1"/>
                </a:solidFill>
                <a:latin typeface="DM Sans"/>
                <a:ea typeface="DM Sans"/>
                <a:cs typeface="DM Sans"/>
                <a:sym typeface="DM Sans"/>
              </a:rPr>
              <a:t>Ejemplo 1</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x = 25</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if x &gt; 10: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print("por encima de diez,")</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if x &gt; 20: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print("y también por encima de 20!")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else:</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print("pero no por encima de 20")</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56" name="Google Shape;256;p4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dk1"/>
                </a:solidFill>
                <a:latin typeface="DM Sans"/>
                <a:ea typeface="DM Sans"/>
                <a:cs typeface="DM Sans"/>
                <a:sym typeface="DM Sans"/>
              </a:rPr>
              <a:t>Ejemplo 2:</a:t>
            </a:r>
            <a:endParaRPr sz="135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x = 15</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if x &gt; 10: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print("por encima de diez,")</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if x &gt; 20: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print("y también por encima de 20!")</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else:</a:t>
            </a:r>
            <a:endParaRPr>
              <a:solidFill>
                <a:schemeClr val="dk1"/>
              </a:solidFill>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    print("pero no por encima de 20")</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Elif</a:t>
            </a: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Elif</a:t>
            </a:r>
            <a:endParaRPr sz="4000" b="1" i="0" u="none" strike="noStrike" cap="none">
              <a:solidFill>
                <a:schemeClr val="dk1"/>
              </a:solidFill>
              <a:latin typeface="DM Sans"/>
              <a:ea typeface="DM Sans"/>
              <a:cs typeface="DM Sans"/>
              <a:sym typeface="DM Sans"/>
            </a:endParaRPr>
          </a:p>
        </p:txBody>
      </p:sp>
      <p:sp>
        <p:nvSpPr>
          <p:cNvPr id="267" name="Google Shape;267;p49"/>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última sentencia condicional que podemos encontrar es el </a:t>
            </a:r>
            <a:r>
              <a:rPr lang="es" sz="1350" b="1" i="0" u="none" strike="noStrike" cap="none">
                <a:solidFill>
                  <a:srgbClr val="000000"/>
                </a:solidFill>
                <a:latin typeface="DM Sans"/>
                <a:ea typeface="DM Sans"/>
                <a:cs typeface="DM Sans"/>
                <a:sym typeface="DM Sans"/>
              </a:rPr>
              <a:t>elif </a:t>
            </a:r>
            <a:r>
              <a:rPr lang="es" sz="1350" b="0" i="0" u="none" strike="noStrike" cap="none">
                <a:solidFill>
                  <a:srgbClr val="000000"/>
                </a:solidFill>
                <a:latin typeface="DM Sans"/>
                <a:ea typeface="DM Sans"/>
                <a:cs typeface="DM Sans"/>
                <a:sym typeface="DM Sans"/>
              </a:rPr>
              <a:t>(</a:t>
            </a:r>
            <a:r>
              <a:rPr lang="es" sz="1350">
                <a:latin typeface="DM Sans"/>
                <a:ea typeface="DM Sans"/>
                <a:cs typeface="DM Sans"/>
                <a:sym typeface="DM Sans"/>
              </a:rPr>
              <a:t>si no</a:t>
            </a:r>
            <a:r>
              <a:rPr lang="es" sz="1350" b="0" i="0" u="none" strike="noStrike" cap="none">
                <a:solidFill>
                  <a:srgbClr val="000000"/>
                </a:solidFill>
                <a:latin typeface="DM Sans"/>
                <a:ea typeface="DM Sans"/>
                <a:cs typeface="DM Sans"/>
                <a:sym typeface="DM Sans"/>
              </a:rPr>
              <a:t>, si), también podríamos decir que es un hermano de </a:t>
            </a:r>
            <a:r>
              <a:rPr lang="es" sz="1350" b="1">
                <a:latin typeface="DM Sans"/>
                <a:ea typeface="DM Sans"/>
                <a:cs typeface="DM Sans"/>
                <a:sym typeface="DM Sans"/>
              </a:rPr>
              <a:t>if, </a:t>
            </a:r>
            <a:r>
              <a:rPr lang="es" sz="1350">
                <a:latin typeface="DM Sans"/>
                <a:ea typeface="DM Sans"/>
                <a:cs typeface="DM Sans"/>
                <a:sym typeface="DM Sans"/>
              </a:rPr>
              <a:t>ya que</a:t>
            </a:r>
            <a:r>
              <a:rPr lang="es" sz="1350" b="0" i="0" u="none" strike="noStrike" cap="none">
                <a:solidFill>
                  <a:srgbClr val="000000"/>
                </a:solidFill>
                <a:latin typeface="DM Sans"/>
                <a:ea typeface="DM Sans"/>
                <a:cs typeface="DM Sans"/>
                <a:sym typeface="DM Sans"/>
              </a:rPr>
              <a:t> se utiliza en continuación al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para poder encadenar muchísimas más comprobaciones.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elif le estamos indicando a Python que queremos ejecutar una porción de código, o bloque de código,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la condición anterior no se cumple, es decir, si el resultado del </a:t>
            </a:r>
            <a:r>
              <a:rPr lang="es" sz="1350" b="1" i="0" u="none" strike="noStrike" cap="none">
                <a:solidFill>
                  <a:srgbClr val="000000"/>
                </a:solidFill>
                <a:latin typeface="DM Sans"/>
                <a:ea typeface="DM Sans"/>
                <a:cs typeface="DM Sans"/>
                <a:sym typeface="DM Sans"/>
              </a:rPr>
              <a:t>if </a:t>
            </a:r>
            <a:r>
              <a:rPr lang="es" sz="1350" b="0" i="0" u="none" strike="noStrike" cap="none">
                <a:solidFill>
                  <a:srgbClr val="000000"/>
                </a:solidFill>
                <a:latin typeface="DM Sans"/>
                <a:ea typeface="DM Sans"/>
                <a:cs typeface="DM Sans"/>
                <a:sym typeface="DM Sans"/>
              </a:rPr>
              <a:t>o algún </a:t>
            </a:r>
            <a:r>
              <a:rPr lang="es" sz="1350" b="1" i="0" u="none" strike="noStrike" cap="none">
                <a:solidFill>
                  <a:srgbClr val="000000"/>
                </a:solidFill>
                <a:latin typeface="DM Sans"/>
                <a:ea typeface="DM Sans"/>
                <a:cs typeface="DM Sans"/>
                <a:sym typeface="DM Sans"/>
              </a:rPr>
              <a:t>elif</a:t>
            </a:r>
            <a:r>
              <a:rPr lang="es" sz="1350" b="0" i="0" u="none" strike="noStrike" cap="none">
                <a:solidFill>
                  <a:srgbClr val="000000"/>
                </a:solidFill>
                <a:latin typeface="DM Sans"/>
                <a:ea typeface="DM Sans"/>
                <a:cs typeface="DM Sans"/>
                <a:sym typeface="DM Sans"/>
              </a:rPr>
              <a:t> fue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p:txBody>
      </p:sp>
      <p:pic>
        <p:nvPicPr>
          <p:cNvPr id="268" name="Google Shape;268;p49"/>
          <p:cNvPicPr preferRelativeResize="0"/>
          <p:nvPr/>
        </p:nvPicPr>
        <p:blipFill rotWithShape="1">
          <a:blip r:embed="rId3">
            <a:alphaModFix/>
          </a:blip>
          <a:srcRect/>
          <a:stretch/>
        </p:blipFill>
        <p:spPr>
          <a:xfrm>
            <a:off x="5843600" y="1927363"/>
            <a:ext cx="1819825" cy="181982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grpSp>
        <p:nvGrpSpPr>
          <p:cNvPr id="273" name="Google Shape;273;p50"/>
          <p:cNvGrpSpPr/>
          <p:nvPr/>
        </p:nvGrpSpPr>
        <p:grpSpPr>
          <a:xfrm>
            <a:off x="8394894" y="161854"/>
            <a:ext cx="587130" cy="587130"/>
            <a:chOff x="473351" y="619523"/>
            <a:chExt cx="738900" cy="738900"/>
          </a:xfrm>
        </p:grpSpPr>
        <p:sp>
          <p:nvSpPr>
            <p:cNvPr id="274" name="Google Shape;274;p5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5" name="Google Shape;275;p5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76" name="Google Shape;276;p50"/>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0"/>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ELIF</a:t>
            </a:r>
            <a:endParaRPr sz="1400" b="0" i="0" u="none" strike="noStrike" cap="none">
              <a:solidFill>
                <a:srgbClr val="000000"/>
              </a:solidFill>
              <a:latin typeface="DM Sans"/>
              <a:ea typeface="DM Sans"/>
              <a:cs typeface="DM Sans"/>
              <a:sym typeface="DM Sans"/>
            </a:endParaRPr>
          </a:p>
        </p:txBody>
      </p:sp>
      <p:sp>
        <p:nvSpPr>
          <p:cNvPr id="278" name="Google Shape;278;p50"/>
          <p:cNvSpPr txBox="1"/>
          <p:nvPr/>
        </p:nvSpPr>
        <p:spPr>
          <a:xfrm>
            <a:off x="1118475" y="1077700"/>
            <a:ext cx="4465800" cy="2769000"/>
          </a:xfrm>
          <a:prstGeom prst="rect">
            <a:avLst/>
          </a:prstGeom>
          <a:noFill/>
          <a:ln>
            <a:noFill/>
          </a:ln>
        </p:spPr>
        <p:txBody>
          <a:bodyPr spcFirstLastPara="1" wrap="square" lIns="91425" tIns="91425" rIns="91425" bIns="91425" anchor="t" anchorCtr="0">
            <a:spAutoFit/>
          </a:bodyPr>
          <a:lstStyle/>
          <a:p>
            <a:pPr marL="241300" marR="50800" lvl="0" indent="0" algn="l" rtl="0">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a = </a:t>
            </a:r>
            <a:r>
              <a:rPr lang="es" sz="1150">
                <a:solidFill>
                  <a:srgbClr val="D53AA9"/>
                </a:solidFill>
                <a:highlight>
                  <a:srgbClr val="F8F8F8"/>
                </a:highlight>
                <a:latin typeface="Courier New"/>
                <a:ea typeface="Courier New"/>
                <a:cs typeface="Courier New"/>
                <a:sym typeface="Courier New"/>
              </a:rPr>
              <a:t>2</a:t>
            </a:r>
            <a:r>
              <a:rPr lang="es" sz="1150">
                <a:solidFill>
                  <a:schemeClr val="dk1"/>
                </a:solidFill>
                <a:highlight>
                  <a:srgbClr val="F8F8F8"/>
                </a:highlight>
                <a:latin typeface="Courier New"/>
                <a:ea typeface="Courier New"/>
                <a:cs typeface="Courier New"/>
                <a:sym typeface="Courier New"/>
              </a:rPr>
              <a:t> + </a:t>
            </a:r>
            <a:r>
              <a:rPr lang="es" sz="1150">
                <a:solidFill>
                  <a:srgbClr val="D53AA9"/>
                </a:solidFill>
                <a:highlight>
                  <a:srgbClr val="F8F8F8"/>
                </a:highlight>
                <a:latin typeface="Courier New"/>
                <a:ea typeface="Courier New"/>
                <a:cs typeface="Courier New"/>
                <a:sym typeface="Courier New"/>
              </a:rPr>
              <a:t>3</a:t>
            </a:r>
            <a:endParaRPr sz="1150">
              <a:solidFill>
                <a:srgbClr val="D53AA9"/>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a:solidFill>
                  <a:srgbClr val="066DA1"/>
                </a:solidFill>
                <a:highlight>
                  <a:srgbClr val="FFFFFF"/>
                </a:highlight>
                <a:latin typeface="Courier New"/>
                <a:ea typeface="Courier New"/>
                <a:cs typeface="Courier New"/>
                <a:sym typeface="Courier New"/>
              </a:rPr>
              <a:t>if</a:t>
            </a:r>
            <a:r>
              <a:rPr lang="es" sz="1150">
                <a:solidFill>
                  <a:schemeClr val="dk1"/>
                </a:solidFill>
                <a:highlight>
                  <a:srgbClr val="FFFFFF"/>
                </a:highlight>
                <a:latin typeface="Courier New"/>
                <a:ea typeface="Courier New"/>
                <a:cs typeface="Courier New"/>
                <a:sym typeface="Courier New"/>
              </a:rPr>
              <a:t> a == </a:t>
            </a:r>
            <a:r>
              <a:rPr lang="es" sz="1150">
                <a:solidFill>
                  <a:srgbClr val="D53AA9"/>
                </a:solidFill>
                <a:highlight>
                  <a:srgbClr val="FFFFFF"/>
                </a:highlight>
                <a:latin typeface="Courier New"/>
                <a:ea typeface="Courier New"/>
                <a:cs typeface="Courier New"/>
                <a:sym typeface="Courier New"/>
              </a:rPr>
              <a:t>4</a:t>
            </a:r>
            <a:r>
              <a:rPr lang="es" sz="1150">
                <a:solidFill>
                  <a:schemeClr val="dk1"/>
                </a:solidFill>
                <a:highlight>
                  <a:srgbClr val="FFFFFF"/>
                </a:highlight>
                <a:latin typeface="Courier New"/>
                <a:ea typeface="Courier New"/>
                <a:cs typeface="Courier New"/>
                <a:sym typeface="Courier New"/>
              </a:rPr>
              <a:t>: </a:t>
            </a:r>
            <a:endParaRPr sz="1150">
              <a:solidFill>
                <a:srgbClr val="888888"/>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"A es igual a cuatro"</a:t>
            </a:r>
            <a:r>
              <a:rPr lang="es" sz="1150">
                <a:solidFill>
                  <a:srgbClr val="444444"/>
                </a:solidFill>
                <a:highlight>
                  <a:srgbClr val="F8F8F8"/>
                </a:highlight>
                <a:latin typeface="Courier New"/>
                <a:ea typeface="Courier New"/>
                <a:cs typeface="Courier New"/>
                <a:sym typeface="Courier New"/>
              </a:rPr>
              <a:t>)</a:t>
            </a:r>
            <a:endParaRPr sz="1150">
              <a:solidFill>
                <a:srgbClr val="888888"/>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a:solidFill>
                  <a:srgbClr val="066DA1"/>
                </a:solidFill>
                <a:highlight>
                  <a:srgbClr val="FFFFFF"/>
                </a:highlight>
                <a:latin typeface="Courier New"/>
                <a:ea typeface="Courier New"/>
                <a:cs typeface="Courier New"/>
                <a:sym typeface="Courier New"/>
              </a:rPr>
              <a:t>elif</a:t>
            </a:r>
            <a:r>
              <a:rPr lang="es" sz="1150">
                <a:solidFill>
                  <a:schemeClr val="dk1"/>
                </a:solidFill>
                <a:highlight>
                  <a:srgbClr val="FFFFFF"/>
                </a:highlight>
                <a:latin typeface="Courier New"/>
                <a:ea typeface="Courier New"/>
                <a:cs typeface="Courier New"/>
                <a:sym typeface="Courier New"/>
              </a:rPr>
              <a:t> a == </a:t>
            </a:r>
            <a:r>
              <a:rPr lang="es" sz="1150">
                <a:solidFill>
                  <a:srgbClr val="D53AA9"/>
                </a:solidFill>
                <a:highlight>
                  <a:srgbClr val="FFFFFF"/>
                </a:highlight>
                <a:latin typeface="Courier New"/>
                <a:ea typeface="Courier New"/>
                <a:cs typeface="Courier New"/>
                <a:sym typeface="Courier New"/>
              </a:rPr>
              <a:t>5</a:t>
            </a:r>
            <a:r>
              <a:rPr lang="es"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"A es igual a cinco"</a:t>
            </a:r>
            <a:r>
              <a:rPr lang="es" sz="1150">
                <a:solidFill>
                  <a:srgbClr val="444444"/>
                </a:solidFill>
                <a:highlight>
                  <a:srgbClr val="F8F8F8"/>
                </a:highlight>
                <a:latin typeface="Courier New"/>
                <a:ea typeface="Courier New"/>
                <a:cs typeface="Courier New"/>
                <a:sym typeface="Courier New"/>
              </a:rPr>
              <a:t>)</a:t>
            </a:r>
            <a:endParaRPr sz="115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a:solidFill>
                  <a:srgbClr val="066DA1"/>
                </a:solidFill>
                <a:highlight>
                  <a:srgbClr val="FFFFFF"/>
                </a:highlight>
                <a:latin typeface="Courier New"/>
                <a:ea typeface="Courier New"/>
                <a:cs typeface="Courier New"/>
                <a:sym typeface="Courier New"/>
              </a:rPr>
              <a:t>elif</a:t>
            </a:r>
            <a:r>
              <a:rPr lang="es" sz="1150">
                <a:solidFill>
                  <a:schemeClr val="dk1"/>
                </a:solidFill>
                <a:highlight>
                  <a:srgbClr val="FFFFFF"/>
                </a:highlight>
                <a:latin typeface="Courier New"/>
                <a:ea typeface="Courier New"/>
                <a:cs typeface="Courier New"/>
                <a:sym typeface="Courier New"/>
              </a:rPr>
              <a:t> a == </a:t>
            </a:r>
            <a:r>
              <a:rPr lang="es" sz="1150">
                <a:solidFill>
                  <a:srgbClr val="D53AA9"/>
                </a:solidFill>
                <a:highlight>
                  <a:srgbClr val="FFFFFF"/>
                </a:highlight>
                <a:latin typeface="Courier New"/>
                <a:ea typeface="Courier New"/>
                <a:cs typeface="Courier New"/>
                <a:sym typeface="Courier New"/>
              </a:rPr>
              <a:t>6</a:t>
            </a:r>
            <a:r>
              <a:rPr lang="es"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"A es igual a seis"</a:t>
            </a:r>
            <a:r>
              <a:rPr lang="es" sz="1150">
                <a:solidFill>
                  <a:srgbClr val="444444"/>
                </a:solidFill>
                <a:highlight>
                  <a:srgbClr val="F8F8F8"/>
                </a:highlight>
                <a:latin typeface="Courier New"/>
                <a:ea typeface="Courier New"/>
                <a:cs typeface="Courier New"/>
                <a:sym typeface="Courier New"/>
              </a:rPr>
              <a:t>)</a:t>
            </a:r>
            <a:endParaRPr sz="115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a:solidFill>
                  <a:srgbClr val="066DA1"/>
                </a:solidFill>
                <a:highlight>
                  <a:srgbClr val="FFFFFF"/>
                </a:highlight>
                <a:latin typeface="Courier New"/>
                <a:ea typeface="Courier New"/>
                <a:cs typeface="Courier New"/>
                <a:sym typeface="Courier New"/>
              </a:rPr>
              <a:t>else</a:t>
            </a:r>
            <a:r>
              <a:rPr lang="es" sz="1150">
                <a:solidFill>
                  <a:schemeClr val="dk1"/>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a:solidFill>
                  <a:schemeClr val="dk1"/>
                </a:solidFill>
                <a:highlight>
                  <a:srgbClr val="F8F8F8"/>
                </a:highlight>
                <a:latin typeface="Courier New"/>
                <a:ea typeface="Courier New"/>
                <a:cs typeface="Courier New"/>
                <a:sym typeface="Courier New"/>
              </a:rPr>
              <a:t>   </a:t>
            </a:r>
            <a:r>
              <a:rPr lang="es" sz="1150">
                <a:solidFill>
                  <a:srgbClr val="404247"/>
                </a:solidFill>
                <a:highlight>
                  <a:srgbClr val="F8F8F8"/>
                </a:highlight>
                <a:latin typeface="Courier New"/>
                <a:ea typeface="Courier New"/>
                <a:cs typeface="Courier New"/>
                <a:sym typeface="Courier New"/>
              </a:rPr>
              <a:t>print</a:t>
            </a:r>
            <a:r>
              <a:rPr lang="es" sz="1150">
                <a:solidFill>
                  <a:schemeClr val="dk1"/>
                </a:solidFill>
                <a:highlight>
                  <a:srgbClr val="F8F8F8"/>
                </a:highlight>
                <a:latin typeface="Courier New"/>
                <a:ea typeface="Courier New"/>
                <a:cs typeface="Courier New"/>
                <a:sym typeface="Courier New"/>
              </a:rPr>
              <a:t> </a:t>
            </a:r>
            <a:r>
              <a:rPr lang="es" sz="1150">
                <a:solidFill>
                  <a:srgbClr val="444444"/>
                </a:solidFill>
                <a:highlight>
                  <a:srgbClr val="F8F8F8"/>
                </a:highlight>
                <a:latin typeface="Courier New"/>
                <a:ea typeface="Courier New"/>
                <a:cs typeface="Courier New"/>
                <a:sym typeface="Courier New"/>
              </a:rPr>
              <a:t>(</a:t>
            </a:r>
            <a:r>
              <a:rPr lang="es" sz="1150">
                <a:solidFill>
                  <a:srgbClr val="2D47E6"/>
                </a:solidFill>
                <a:highlight>
                  <a:srgbClr val="F8F8F8"/>
                </a:highlight>
                <a:latin typeface="Courier New"/>
                <a:ea typeface="Courier New"/>
                <a:cs typeface="Courier New"/>
                <a:sym typeface="Courier New"/>
              </a:rPr>
              <a:t>"No se cumple la condición"</a:t>
            </a:r>
            <a:r>
              <a:rPr lang="es" sz="1150">
                <a:solidFill>
                  <a:srgbClr val="444444"/>
                </a:solidFill>
                <a:highlight>
                  <a:srgbClr val="F8F8F8"/>
                </a:highlight>
                <a:latin typeface="Courier New"/>
                <a:ea typeface="Courier New"/>
                <a:cs typeface="Courier New"/>
                <a:sym typeface="Courier New"/>
              </a:rPr>
              <a:t>)</a:t>
            </a:r>
            <a:endParaRPr sz="1150">
              <a:solidFill>
                <a:srgbClr val="444444"/>
              </a:solidFill>
              <a:highlight>
                <a:srgbClr val="F8F8F8"/>
              </a:highlight>
              <a:latin typeface="Courier New"/>
              <a:ea typeface="Courier New"/>
              <a:cs typeface="Courier New"/>
              <a:sym typeface="Courier New"/>
            </a:endParaRPr>
          </a:p>
        </p:txBody>
      </p:sp>
      <p:sp>
        <p:nvSpPr>
          <p:cNvPr id="279" name="Google Shape;279;p50"/>
          <p:cNvSpPr txBox="1"/>
          <p:nvPr/>
        </p:nvSpPr>
        <p:spPr>
          <a:xfrm>
            <a:off x="5372000" y="1294200"/>
            <a:ext cx="3184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podemos observar, la primera condición valida si A es igual a 4, como esto no es verdadero, se evalúa la siguiente condición, si A es igual a 5, si no A es igual a 6? .</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Finalmente, se define un bloque else por default que se ejecutará cuando ninguna de las condiciones anteriores sea verdadera.</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b="1">
                <a:latin typeface="DM Sans"/>
                <a:ea typeface="DM Sans"/>
                <a:cs typeface="DM Sans"/>
                <a:sym typeface="DM Sans"/>
              </a:rPr>
              <a:t>Pregunta!</a:t>
            </a:r>
            <a:r>
              <a:rPr lang="es">
                <a:latin typeface="DM Sans"/>
                <a:ea typeface="DM Sans"/>
                <a:cs typeface="DM Sans"/>
                <a:sym typeface="DM Sans"/>
              </a:rPr>
              <a:t> ¿Cuál sería el resultado de este ejemplo?</a:t>
            </a:r>
            <a:endParaRPr>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txBox="1"/>
          <p:nvPr/>
        </p:nvSpPr>
        <p:spPr>
          <a:xfrm>
            <a:off x="473350" y="17557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if comando == "ENTRAR":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print("Bienvenido al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"SALUDO":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print("Hola! ¿Cómo estás?")</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print("Saliendo del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print("No se reconoce el comando.")</a:t>
            </a:r>
            <a:endParaRPr sz="1350" b="0" i="0" u="none" strike="noStrike" cap="none">
              <a:solidFill>
                <a:srgbClr val="000000"/>
              </a:solidFill>
              <a:latin typeface="DM Sans"/>
              <a:ea typeface="DM Sans"/>
              <a:cs typeface="DM Sans"/>
              <a:sym typeface="DM Sans"/>
            </a:endParaRPr>
          </a:p>
        </p:txBody>
      </p:sp>
      <p:sp>
        <p:nvSpPr>
          <p:cNvPr id="285" name="Google Shape;285;p51"/>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Básicamente nos sirve para poder darle múltiples opciones al programa.</a:t>
            </a:r>
            <a:endParaRPr sz="1350" b="0" i="0" u="none" strike="noStrike" cap="none">
              <a:solidFill>
                <a:srgbClr val="000000"/>
              </a:solidFill>
              <a:highlight>
                <a:srgbClr val="EA90FF"/>
              </a:highlight>
              <a:latin typeface="DM Sans"/>
              <a:ea typeface="DM Sans"/>
              <a:cs typeface="DM Sans"/>
              <a:sym typeface="DM Sans"/>
            </a:endParaRPr>
          </a:p>
        </p:txBody>
      </p:sp>
      <p:grpSp>
        <p:nvGrpSpPr>
          <p:cNvPr id="286" name="Google Shape;286;p51"/>
          <p:cNvGrpSpPr/>
          <p:nvPr/>
        </p:nvGrpSpPr>
        <p:grpSpPr>
          <a:xfrm>
            <a:off x="8394894" y="161854"/>
            <a:ext cx="587130" cy="587130"/>
            <a:chOff x="473351" y="619523"/>
            <a:chExt cx="738900" cy="738900"/>
          </a:xfrm>
        </p:grpSpPr>
        <p:sp>
          <p:nvSpPr>
            <p:cNvPr id="287" name="Google Shape;287;p5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8" name="Google Shape;288;p5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89" name="Google Shape;289;p5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¿Para qué sirve la sentencia Elif?</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52"/>
          <p:cNvPicPr preferRelativeResize="0"/>
          <p:nvPr/>
        </p:nvPicPr>
        <p:blipFill rotWithShape="1">
          <a:blip r:embed="rId3">
            <a:alphaModFix/>
          </a:blip>
          <a:srcRect l="6550" r="18074"/>
          <a:stretch/>
        </p:blipFill>
        <p:spPr>
          <a:xfrm>
            <a:off x="1914950" y="289100"/>
            <a:ext cx="5314099" cy="45653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53"/>
          <p:cNvGrpSpPr/>
          <p:nvPr/>
        </p:nvGrpSpPr>
        <p:grpSpPr>
          <a:xfrm>
            <a:off x="457338" y="468286"/>
            <a:ext cx="431100" cy="431100"/>
            <a:chOff x="4616400" y="1950761"/>
            <a:chExt cx="431100" cy="431100"/>
          </a:xfrm>
        </p:grpSpPr>
        <p:sp>
          <p:nvSpPr>
            <p:cNvPr id="300" name="Google Shape;300;p53"/>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1" name="Google Shape;301;p53"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302" name="Google Shape;302;p53"/>
          <p:cNvSpPr txBox="1"/>
          <p:nvPr/>
        </p:nvSpPr>
        <p:spPr>
          <a:xfrm>
            <a:off x="457350" y="1439575"/>
            <a:ext cx="71694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Cuando se tiene varios </a:t>
            </a:r>
            <a:r>
              <a:rPr lang="es" sz="2500" b="1" i="0" u="none" strike="noStrike" cap="none">
                <a:solidFill>
                  <a:schemeClr val="dk1"/>
                </a:solidFill>
                <a:latin typeface="DM Sans"/>
                <a:ea typeface="DM Sans"/>
                <a:cs typeface="DM Sans"/>
                <a:sym typeface="DM Sans"/>
              </a:rPr>
              <a:t>if’s </a:t>
            </a:r>
            <a:r>
              <a:rPr lang="es" sz="2500" b="0" i="0" u="none" strike="noStrike" cap="none">
                <a:solidFill>
                  <a:schemeClr val="dk1"/>
                </a:solidFill>
                <a:latin typeface="DM Sans"/>
                <a:ea typeface="DM Sans"/>
                <a:cs typeface="DM Sans"/>
                <a:sym typeface="DM Sans"/>
              </a:rPr>
              <a:t>se ven las múltiples condiciones y si todo está bien, nos mostrará el resultado de cada </a:t>
            </a:r>
            <a:r>
              <a:rPr lang="es" sz="2500" b="1" i="0" u="none" strike="noStrike" cap="none">
                <a:solidFill>
                  <a:schemeClr val="dk1"/>
                </a:solidFill>
                <a:latin typeface="DM Sans"/>
                <a:ea typeface="DM Sans"/>
                <a:cs typeface="DM Sans"/>
                <a:sym typeface="DM Sans"/>
              </a:rPr>
              <a:t>if</a:t>
            </a:r>
            <a:r>
              <a:rPr lang="es" sz="2500" b="0" i="0" u="none" strike="noStrike" cap="none">
                <a:solidFill>
                  <a:schemeClr val="dk1"/>
                </a:solidFill>
                <a:latin typeface="DM Sans"/>
                <a:ea typeface="DM Sans"/>
                <a:cs typeface="DM Sans"/>
                <a:sym typeface="DM Sans"/>
              </a:rPr>
              <a:t>.</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Sin embargo, en el caso de múltiples </a:t>
            </a:r>
            <a:r>
              <a:rPr lang="es" sz="2500" b="1" i="0" u="none" strike="noStrike" cap="none">
                <a:solidFill>
                  <a:srgbClr val="EAFF6A"/>
                </a:solidFill>
                <a:latin typeface="DM Sans"/>
                <a:ea typeface="DM Sans"/>
                <a:cs typeface="DM Sans"/>
                <a:sym typeface="DM Sans"/>
              </a:rPr>
              <a:t>elif</a:t>
            </a:r>
            <a:r>
              <a:rPr lang="es" sz="2500" b="0" i="0" u="none" strike="noStrike" cap="none">
                <a:solidFill>
                  <a:schemeClr val="dk1"/>
                </a:solidFill>
                <a:latin typeface="DM Sans"/>
                <a:ea typeface="DM Sans"/>
                <a:cs typeface="DM Sans"/>
                <a:sym typeface="DM Sans"/>
              </a:rPr>
              <a:t>, comprueba las condiciones de arriba a abajo hasta que se cumpla una de ellas, y de ser así, las demás no se comprueban.</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EAFF6A"/>
              </a:solidFill>
              <a:latin typeface="DM Sans"/>
              <a:ea typeface="DM Sans"/>
              <a:cs typeface="DM Sans"/>
              <a:sym typeface="DM Sans"/>
            </a:endParaRPr>
          </a:p>
        </p:txBody>
      </p:sp>
      <p:sp>
        <p:nvSpPr>
          <p:cNvPr id="303" name="Google Shape;303;p5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PARA RECORDAR</a:t>
            </a:r>
            <a:endParaRPr sz="14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54"/>
          <p:cNvGrpSpPr/>
          <p:nvPr/>
        </p:nvGrpSpPr>
        <p:grpSpPr>
          <a:xfrm>
            <a:off x="4202556" y="994173"/>
            <a:ext cx="738900" cy="738900"/>
            <a:chOff x="974706" y="2467173"/>
            <a:chExt cx="738900" cy="738900"/>
          </a:xfrm>
        </p:grpSpPr>
        <p:sp>
          <p:nvSpPr>
            <p:cNvPr id="309" name="Google Shape;309;p5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0" name="Google Shape;310;p5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11" name="Google Shape;311;p54"/>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Generaciones digitales</a:t>
            </a:r>
            <a:endParaRPr sz="4000" b="1" i="0" u="none" strike="noStrike" cap="none">
              <a:solidFill>
                <a:schemeClr val="dk1"/>
              </a:solidFill>
              <a:latin typeface="DM Sans"/>
              <a:ea typeface="DM Sans"/>
              <a:cs typeface="DM Sans"/>
              <a:sym typeface="DM Sans"/>
            </a:endParaRPr>
          </a:p>
        </p:txBody>
      </p:sp>
      <p:sp>
        <p:nvSpPr>
          <p:cNvPr id="312" name="Google Shape;312;p5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20</a:t>
            </a:r>
            <a:r>
              <a:rPr lang="es" sz="2000" b="1" i="0" u="none" strike="noStrike" cap="none">
                <a:solidFill>
                  <a:srgbClr val="83AEFB"/>
                </a:solidFill>
                <a:latin typeface="DM Sans"/>
                <a:ea typeface="DM Sans"/>
                <a:cs typeface="DM Sans"/>
                <a:sym typeface="DM Sans"/>
              </a:rPr>
              <a:t> minutos.</a:t>
            </a:r>
            <a:endParaRPr sz="2000" b="1" i="0" u="none" strike="noStrike" cap="none">
              <a:solidFill>
                <a:srgbClr val="83AEFB"/>
              </a:solidFill>
              <a:latin typeface="DM Sans"/>
              <a:ea typeface="DM Sans"/>
              <a:cs typeface="DM Sans"/>
              <a:sym typeface="DM Sans"/>
            </a:endParaRPr>
          </a:p>
        </p:txBody>
      </p:sp>
      <p:sp>
        <p:nvSpPr>
          <p:cNvPr id="313" name="Google Shape;313;p54"/>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Escribir un programa que indique la generación correspondiente para un año de nacimiento indicado</a:t>
            </a:r>
            <a:endParaRPr sz="2000" b="0" i="0" u="none" strike="noStrike" cap="none">
              <a:solidFill>
                <a:srgbClr val="999999"/>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55"/>
          <p:cNvGrpSpPr/>
          <p:nvPr/>
        </p:nvGrpSpPr>
        <p:grpSpPr>
          <a:xfrm>
            <a:off x="457347" y="468297"/>
            <a:ext cx="431074" cy="431074"/>
            <a:chOff x="974706" y="2467173"/>
            <a:chExt cx="738900" cy="738900"/>
          </a:xfrm>
        </p:grpSpPr>
        <p:sp>
          <p:nvSpPr>
            <p:cNvPr id="319" name="Google Shape;319;p5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5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21" name="Google Shape;321;p55"/>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Generaciones digitales</a:t>
            </a:r>
            <a:endParaRPr sz="4000" b="1">
              <a:solidFill>
                <a:schemeClr val="dk1"/>
              </a:solidFill>
              <a:latin typeface="DM Sans"/>
              <a:ea typeface="DM Sans"/>
              <a:cs typeface="DM Sans"/>
              <a:sym typeface="DM Sans"/>
            </a:endParaRPr>
          </a:p>
        </p:txBody>
      </p:sp>
      <p:sp>
        <p:nvSpPr>
          <p:cNvPr id="322" name="Google Shape;322;p55"/>
          <p:cNvSpPr txBox="1"/>
          <p:nvPr/>
        </p:nvSpPr>
        <p:spPr>
          <a:xfrm>
            <a:off x="549525" y="2710938"/>
            <a:ext cx="49872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Escribir un programa que indique la generación correspondiente para un año de nacimiento indicado.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Trabajarán con el notebook de clase </a:t>
            </a:r>
            <a:r>
              <a:rPr lang="es" sz="1350" u="sng">
                <a:solidFill>
                  <a:schemeClr val="hlink"/>
                </a:solidFill>
                <a:latin typeface="DM Sans"/>
                <a:ea typeface="DM Sans"/>
                <a:cs typeface="DM Sans"/>
                <a:sym typeface="DM Sans"/>
                <a:hlinkClick r:id="rId4"/>
              </a:rPr>
              <a:t>Clase_4.ipynb</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highlight>
                  <a:srgbClr val="EA90FF"/>
                </a:highlight>
                <a:latin typeface="DM Sans"/>
                <a:ea typeface="DM Sans"/>
                <a:cs typeface="DM Sans"/>
                <a:sym typeface="DM Sans"/>
              </a:rPr>
              <a:t>Importante:</a:t>
            </a:r>
            <a:r>
              <a:rPr lang="es" sz="1350">
                <a:latin typeface="DM Sans"/>
                <a:ea typeface="DM Sans"/>
                <a:cs typeface="DM Sans"/>
                <a:sym typeface="DM Sans"/>
              </a:rPr>
              <a:t> Para los años que no pertenezcan a ninguna generación, se deberá colocar: “No existe generación asociada”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323" name="Google Shape;323;p5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324" name="Google Shape;324;p55"/>
          <p:cNvPicPr preferRelativeResize="0"/>
          <p:nvPr/>
        </p:nvPicPr>
        <p:blipFill rotWithShape="1">
          <a:blip r:embed="rId5">
            <a:alphaModFix/>
          </a:blip>
          <a:srcRect l="58641"/>
          <a:stretch/>
        </p:blipFill>
        <p:spPr>
          <a:xfrm>
            <a:off x="5952300" y="0"/>
            <a:ext cx="3191700" cy="5143501"/>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9"/>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Flujo</a:t>
            </a:r>
            <a:endParaRPr sz="4000" b="1">
              <a:solidFill>
                <a:srgbClr val="EAFF6A"/>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6"/>
          <p:cNvSpPr txBox="1"/>
          <p:nvPr/>
        </p:nvSpPr>
        <p:spPr>
          <a:xfrm>
            <a:off x="1461300" y="9955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rgbClr val="FFFFFE"/>
                </a:highlight>
                <a:latin typeface="DM Sans"/>
                <a:ea typeface="DM Sans"/>
                <a:cs typeface="DM Sans"/>
                <a:sym typeface="DM Sans"/>
              </a:rPr>
              <a:t>Generaciones digitales</a:t>
            </a:r>
            <a:endParaRPr sz="4000" b="1" i="0" u="none" strike="noStrike" cap="none">
              <a:solidFill>
                <a:schemeClr val="dk1"/>
              </a:solidFill>
              <a:highlight>
                <a:srgbClr val="FFFFFE"/>
              </a:highlight>
              <a:latin typeface="DM Sans"/>
              <a:ea typeface="DM Sans"/>
              <a:cs typeface="DM Sans"/>
              <a:sym typeface="DM Sans"/>
            </a:endParaRPr>
          </a:p>
        </p:txBody>
      </p:sp>
      <p:pic>
        <p:nvPicPr>
          <p:cNvPr id="330" name="Google Shape;330;p56"/>
          <p:cNvPicPr preferRelativeResize="0"/>
          <p:nvPr/>
        </p:nvPicPr>
        <p:blipFill rotWithShape="1">
          <a:blip r:embed="rId3">
            <a:alphaModFix/>
          </a:blip>
          <a:srcRect/>
          <a:stretch/>
        </p:blipFill>
        <p:spPr>
          <a:xfrm>
            <a:off x="1413518" y="1086406"/>
            <a:ext cx="6316980" cy="35064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57"/>
          <p:cNvGrpSpPr/>
          <p:nvPr/>
        </p:nvGrpSpPr>
        <p:grpSpPr>
          <a:xfrm>
            <a:off x="4202556" y="994173"/>
            <a:ext cx="738900" cy="738900"/>
            <a:chOff x="974706" y="2467173"/>
            <a:chExt cx="738900" cy="738900"/>
          </a:xfrm>
        </p:grpSpPr>
        <p:sp>
          <p:nvSpPr>
            <p:cNvPr id="336" name="Google Shape;336;p5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5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38" name="Google Shape;338;p57"/>
          <p:cNvSpPr txBox="1"/>
          <p:nvPr/>
        </p:nvSpPr>
        <p:spPr>
          <a:xfrm>
            <a:off x="987300" y="408535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
        <p:nvSpPr>
          <p:cNvPr id="339" name="Google Shape;339;p57"/>
          <p:cNvSpPr txBox="1"/>
          <p:nvPr/>
        </p:nvSpPr>
        <p:spPr>
          <a:xfrm>
            <a:off x="987300" y="3428897"/>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Aprobación de Crédito bancario</a:t>
            </a:r>
            <a:endParaRPr/>
          </a:p>
        </p:txBody>
      </p:sp>
      <p:sp>
        <p:nvSpPr>
          <p:cNvPr id="340" name="Google Shape;340;p5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chemeClr val="lt1"/>
                </a:highlight>
                <a:latin typeface="DM Sans"/>
                <a:ea typeface="DM Sans"/>
                <a:cs typeface="DM Sans"/>
                <a:sym typeface="DM Sans"/>
              </a:rPr>
              <a:t>Crédito Bancario</a:t>
            </a:r>
            <a:endParaRPr sz="4000" b="1" i="0" u="none" strike="noStrike" cap="non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58"/>
          <p:cNvPicPr preferRelativeResize="0"/>
          <p:nvPr/>
        </p:nvPicPr>
        <p:blipFill rotWithShape="1">
          <a:blip r:embed="rId3">
            <a:alphaModFix/>
          </a:blip>
          <a:srcRect/>
          <a:stretch/>
        </p:blipFill>
        <p:spPr>
          <a:xfrm>
            <a:off x="5720870" y="0"/>
            <a:ext cx="3423130" cy="5143501"/>
          </a:xfrm>
          <a:prstGeom prst="rect">
            <a:avLst/>
          </a:prstGeom>
          <a:noFill/>
          <a:ln>
            <a:noFill/>
          </a:ln>
        </p:spPr>
      </p:pic>
      <p:grpSp>
        <p:nvGrpSpPr>
          <p:cNvPr id="346" name="Google Shape;346;p58"/>
          <p:cNvGrpSpPr/>
          <p:nvPr/>
        </p:nvGrpSpPr>
        <p:grpSpPr>
          <a:xfrm>
            <a:off x="551833" y="140638"/>
            <a:ext cx="431074" cy="431074"/>
            <a:chOff x="974706" y="2467173"/>
            <a:chExt cx="738900" cy="738900"/>
          </a:xfrm>
        </p:grpSpPr>
        <p:sp>
          <p:nvSpPr>
            <p:cNvPr id="347" name="Google Shape;347;p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8" name="Google Shape;348;p58"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49" name="Google Shape;349;p58"/>
          <p:cNvSpPr txBox="1"/>
          <p:nvPr/>
        </p:nvSpPr>
        <p:spPr>
          <a:xfrm>
            <a:off x="470970" y="655197"/>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Aprobación de Crédito bancario</a:t>
            </a:r>
            <a:endParaRPr/>
          </a:p>
        </p:txBody>
      </p:sp>
      <p:sp>
        <p:nvSpPr>
          <p:cNvPr id="350" name="Google Shape;350;p58"/>
          <p:cNvSpPr txBox="1"/>
          <p:nvPr/>
        </p:nvSpPr>
        <p:spPr>
          <a:xfrm>
            <a:off x="561889" y="1856221"/>
            <a:ext cx="4987200" cy="309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Descripción de la actividad. </a:t>
            </a:r>
            <a:endParaRPr sz="1350" b="1"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endParaRPr sz="1350" dirty="0">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Para aprobar un crédito, el cliente debe ser mayor de edad. Además, debe tener una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en el sistema financiero de mínimo 3 años y un ingreso mayor a 2500 dólares.  En caso no tenga la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suficiente, su ingreso mensual debe ser como mínimo 4000 dólares. Si no cumple ninguna de las condiciones, no se aprueba el crédito</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Datos iniciales</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edad = 15</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 10</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ingreso = 1500</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p:txBody>
      </p:sp>
      <p:sp>
        <p:nvSpPr>
          <p:cNvPr id="351" name="Google Shape;351;p58"/>
          <p:cNvSpPr txBox="1"/>
          <p:nvPr/>
        </p:nvSpPr>
        <p:spPr>
          <a:xfrm>
            <a:off x="1025036" y="14061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59"/>
          <p:cNvGrpSpPr/>
          <p:nvPr/>
        </p:nvGrpSpPr>
        <p:grpSpPr>
          <a:xfrm>
            <a:off x="4202556" y="994173"/>
            <a:ext cx="738900" cy="738900"/>
            <a:chOff x="974706" y="2467173"/>
            <a:chExt cx="738900" cy="738900"/>
          </a:xfrm>
        </p:grpSpPr>
        <p:sp>
          <p:nvSpPr>
            <p:cNvPr id="357" name="Google Shape;357;p5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8" name="Google Shape;358;p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59" name="Google Shape;359;p5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highlight>
                <a:srgbClr val="EAFF6A"/>
              </a:highlight>
              <a:latin typeface="DM Sans"/>
              <a:ea typeface="DM Sans"/>
              <a:cs typeface="DM Sans"/>
              <a:sym typeface="DM Sans"/>
            </a:endParaRPr>
          </a:p>
        </p:txBody>
      </p:sp>
      <p:sp>
        <p:nvSpPr>
          <p:cNvPr id="360" name="Google Shape;360;p5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0"/>
          <p:cNvPicPr preferRelativeResize="0"/>
          <p:nvPr/>
        </p:nvPicPr>
        <p:blipFill rotWithShape="1">
          <a:blip r:embed="rId3">
            <a:alphaModFix/>
          </a:blip>
          <a:srcRect l="58641"/>
          <a:stretch/>
        </p:blipFill>
        <p:spPr>
          <a:xfrm>
            <a:off x="5952300" y="0"/>
            <a:ext cx="3191700" cy="5143501"/>
          </a:xfrm>
          <a:prstGeom prst="rect">
            <a:avLst/>
          </a:prstGeom>
          <a:noFill/>
          <a:ln>
            <a:noFill/>
          </a:ln>
        </p:spPr>
      </p:pic>
      <p:grpSp>
        <p:nvGrpSpPr>
          <p:cNvPr id="366" name="Google Shape;366;p60"/>
          <p:cNvGrpSpPr/>
          <p:nvPr/>
        </p:nvGrpSpPr>
        <p:grpSpPr>
          <a:xfrm>
            <a:off x="457347" y="468298"/>
            <a:ext cx="431074" cy="431074"/>
            <a:chOff x="974706" y="2467173"/>
            <a:chExt cx="738900" cy="738900"/>
          </a:xfrm>
        </p:grpSpPr>
        <p:sp>
          <p:nvSpPr>
            <p:cNvPr id="367" name="Google Shape;367;p6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8" name="Google Shape;368;p6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69" name="Google Shape;369;p6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latin typeface="DM Sans"/>
              <a:ea typeface="DM Sans"/>
              <a:cs typeface="DM Sans"/>
              <a:sym typeface="DM Sans"/>
            </a:endParaRPr>
          </a:p>
        </p:txBody>
      </p:sp>
      <p:sp>
        <p:nvSpPr>
          <p:cNvPr id="370" name="Google Shape;370;p60"/>
          <p:cNvSpPr txBox="1"/>
          <p:nvPr/>
        </p:nvSpPr>
        <p:spPr>
          <a:xfrm>
            <a:off x="549525" y="1872738"/>
            <a:ext cx="49872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Un curso se ha dividido en dos grupos diferentes: A y B de acuerdo al nombre y a una preferencia (Marvel o Capcom). El grupo </a:t>
            </a:r>
            <a:r>
              <a:rPr lang="es" sz="1350" b="1" i="0" u="none" strike="noStrike" cap="none">
                <a:solidFill>
                  <a:srgbClr val="000000"/>
                </a:solidFill>
                <a:latin typeface="DM Sans"/>
                <a:ea typeface="DM Sans"/>
                <a:cs typeface="DM Sans"/>
                <a:sym typeface="DM Sans"/>
              </a:rPr>
              <a:t>A</a:t>
            </a:r>
            <a:r>
              <a:rPr lang="es" sz="1350" b="0" i="0" u="none" strike="noStrike" cap="none">
                <a:solidFill>
                  <a:srgbClr val="000000"/>
                </a:solidFill>
                <a:latin typeface="DM Sans"/>
                <a:ea typeface="DM Sans"/>
                <a:cs typeface="DM Sans"/>
                <a:sym typeface="DM Sans"/>
              </a:rPr>
              <a:t> está formado por fans de </a:t>
            </a:r>
            <a:r>
              <a:rPr lang="es" sz="1350" b="1" i="0" u="none" strike="noStrike" cap="none">
                <a:solidFill>
                  <a:srgbClr val="000000"/>
                </a:solidFill>
                <a:latin typeface="DM Sans"/>
                <a:ea typeface="DM Sans"/>
                <a:cs typeface="DM Sans"/>
                <a:sym typeface="DM Sans"/>
              </a:rPr>
              <a:t>Marvel</a:t>
            </a:r>
            <a:r>
              <a:rPr lang="es" sz="1350" b="0" i="0" u="none" strike="noStrike" cap="none">
                <a:solidFill>
                  <a:srgbClr val="000000"/>
                </a:solidFill>
                <a:latin typeface="DM Sans"/>
                <a:ea typeface="DM Sans"/>
                <a:cs typeface="DM Sans"/>
                <a:sym typeface="DM Sans"/>
              </a:rPr>
              <a:t> con un </a:t>
            </a:r>
            <a:r>
              <a:rPr lang="es" sz="1350" b="1" i="0" u="none" strike="noStrike" cap="none">
                <a:solidFill>
                  <a:srgbClr val="000000"/>
                </a:solidFill>
                <a:latin typeface="DM Sans"/>
                <a:ea typeface="DM Sans"/>
                <a:cs typeface="DM Sans"/>
                <a:sym typeface="DM Sans"/>
              </a:rPr>
              <a:t>nombre anterior a la M</a:t>
            </a:r>
            <a:r>
              <a:rPr lang="es" sz="1350" b="0" i="0" u="none" strike="noStrike" cap="none">
                <a:solidFill>
                  <a:srgbClr val="000000"/>
                </a:solidFill>
                <a:latin typeface="DM Sans"/>
                <a:ea typeface="DM Sans"/>
                <a:cs typeface="DM Sans"/>
                <a:sym typeface="DM Sans"/>
              </a:rPr>
              <a:t> y los fans de </a:t>
            </a:r>
            <a:r>
              <a:rPr lang="es" sz="1350" b="1" i="0" u="none" strike="noStrike" cap="none">
                <a:solidFill>
                  <a:srgbClr val="000000"/>
                </a:solidFill>
                <a:latin typeface="DM Sans"/>
                <a:ea typeface="DM Sans"/>
                <a:cs typeface="DM Sans"/>
                <a:sym typeface="DM Sans"/>
              </a:rPr>
              <a:t>Capcom</a:t>
            </a:r>
            <a:r>
              <a:rPr lang="es" sz="1350" b="0" i="0" u="none" strike="noStrike" cap="none">
                <a:solidFill>
                  <a:srgbClr val="000000"/>
                </a:solidFill>
                <a:latin typeface="DM Sans"/>
                <a:ea typeface="DM Sans"/>
                <a:cs typeface="DM Sans"/>
                <a:sym typeface="DM Sans"/>
              </a:rPr>
              <a:t> con un </a:t>
            </a:r>
            <a:r>
              <a:rPr lang="es" sz="1350" b="1" i="0" u="none" strike="noStrike" cap="none">
                <a:solidFill>
                  <a:srgbClr val="000000"/>
                </a:solidFill>
                <a:latin typeface="DM Sans"/>
                <a:ea typeface="DM Sans"/>
                <a:cs typeface="DM Sans"/>
                <a:sym typeface="DM Sans"/>
              </a:rPr>
              <a:t>nombre posterior a la N</a:t>
            </a:r>
            <a:r>
              <a:rPr lang="es" sz="1350" b="0" i="0" u="none" strike="noStrike" cap="none">
                <a:solidFill>
                  <a:srgbClr val="000000"/>
                </a:solidFill>
                <a:latin typeface="DM Sans"/>
                <a:ea typeface="DM Sans"/>
                <a:cs typeface="DM Sans"/>
                <a:sym typeface="DM Sans"/>
              </a:rPr>
              <a:t> y el grupo </a:t>
            </a:r>
            <a:r>
              <a:rPr lang="es" sz="1350" b="1" i="0" u="none" strike="noStrike" cap="none">
                <a:solidFill>
                  <a:srgbClr val="000000"/>
                </a:solidFill>
                <a:latin typeface="DM Sans"/>
                <a:ea typeface="DM Sans"/>
                <a:cs typeface="DM Sans"/>
                <a:sym typeface="DM Sans"/>
              </a:rPr>
              <a:t>B por el resto</a:t>
            </a:r>
            <a:r>
              <a:rPr lang="es" sz="1350" b="0" i="0" u="none" strike="noStrike" cap="none">
                <a:solidFill>
                  <a:srgbClr val="000000"/>
                </a:solidFill>
                <a:latin typeface="DM Sans"/>
                <a:ea typeface="DM Sans"/>
                <a:cs typeface="DM Sans"/>
                <a:sym typeface="DM Sans"/>
              </a:rPr>
              <a:t>. Escribir un programa que pregunte al usuario su nombre y preferencia, y muestre por pantalla el grupo que le corresponde.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Ej.</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¿Cómo te llamas?  Alan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¿Cuál es tu preferencia (M o C)?  C</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Tu grupo es B</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preguntarle al usuario, recuerda usar input.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p:txBody>
      </p:sp>
      <p:sp>
        <p:nvSpPr>
          <p:cNvPr id="371" name="Google Shape;371;p6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372" name="Google Shape;372;p60"/>
          <p:cNvSpPr txBox="1"/>
          <p:nvPr/>
        </p:nvSpPr>
        <p:spPr>
          <a:xfrm>
            <a:off x="473350" y="4641350"/>
            <a:ext cx="7056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999999"/>
                </a:solidFill>
                <a:latin typeface="DM Sans"/>
                <a:ea typeface="DM Sans"/>
                <a:cs typeface="DM Sans"/>
                <a:sym typeface="DM Sans"/>
              </a:rPr>
              <a:t>Ejemplo: </a:t>
            </a:r>
            <a:r>
              <a:rPr lang="es" sz="1100" b="0" i="0" u="sng" strike="noStrike" cap="none">
                <a:solidFill>
                  <a:schemeClr val="hlink"/>
                </a:solidFill>
                <a:latin typeface="DM Sans"/>
                <a:ea typeface="DM Sans"/>
                <a:cs typeface="DM Sans"/>
                <a:sym typeface="DM Sans"/>
                <a:hlinkClick r:id="rId5"/>
              </a:rPr>
              <a:t>Desafío</a:t>
            </a:r>
            <a:endParaRPr sz="1200" b="0" i="1" u="sng" strike="noStrike" cap="none">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1"/>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378" name="Google Shape;378;p61"/>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DM Sans"/>
                <a:ea typeface="DM Sans"/>
                <a:cs typeface="DM Sans"/>
                <a:sym typeface="DM Sans"/>
              </a:rPr>
              <a:t>¡10 minutos y volvemos!</a:t>
            </a:r>
            <a:endParaRPr sz="2000" b="0" i="0" u="none" strike="noStrike" cap="non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2"/>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Controladores de Flujo </a:t>
            </a:r>
            <a:r>
              <a:rPr lang="es" sz="4000" b="1">
                <a:solidFill>
                  <a:srgbClr val="EAFF6A"/>
                </a:solidFill>
                <a:latin typeface="DM Sans"/>
                <a:ea typeface="DM Sans"/>
                <a:cs typeface="DM Sans"/>
                <a:sym typeface="DM Sans"/>
              </a:rPr>
              <a:t>II</a:t>
            </a:r>
            <a:endParaRPr sz="4000" b="1" i="0" u="none" strike="noStrike" cap="none">
              <a:solidFill>
                <a:srgbClr val="EAFF6A"/>
              </a:solidFill>
              <a:latin typeface="DM Sans"/>
              <a:ea typeface="DM Sans"/>
              <a:cs typeface="DM Sans"/>
              <a:sym typeface="DM Sans"/>
            </a:endParaRPr>
          </a:p>
        </p:txBody>
      </p:sp>
      <p:sp>
        <p:nvSpPr>
          <p:cNvPr id="384" name="Google Shape;384;p62"/>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a:t>
            </a:r>
            <a:r>
              <a:rPr lang="es" sz="1800" b="1" dirty="0" smtClean="0">
                <a:solidFill>
                  <a:schemeClr val="dk1"/>
                </a:solidFill>
                <a:latin typeface="DM Sans"/>
                <a:ea typeface="DM Sans"/>
                <a:cs typeface="DM Sans"/>
                <a:sym typeface="DM Sans"/>
              </a:rPr>
              <a:t>06</a:t>
            </a:r>
            <a:r>
              <a:rPr lang="es" sz="1800" b="1" i="0" u="none" strike="noStrike" cap="none" dirty="0" smtClean="0">
                <a:solidFill>
                  <a:schemeClr val="dk1"/>
                </a:solidFill>
                <a:latin typeface="DM Sans"/>
                <a:ea typeface="DM Sans"/>
                <a:cs typeface="DM Sans"/>
                <a:sym typeface="DM Sans"/>
              </a:rPr>
              <a:t>.</a:t>
            </a:r>
            <a:r>
              <a:rPr lang="es" sz="1800" b="0" i="0" u="none" strike="noStrike" cap="none" dirty="0" smtClean="0">
                <a:solidFill>
                  <a:schemeClr val="dk1"/>
                </a:solidFill>
                <a:latin typeface="DM Sans"/>
                <a:ea typeface="DM Sans"/>
                <a:cs typeface="DM Sans"/>
                <a:sym typeface="DM Sans"/>
              </a:rPr>
              <a:t> </a:t>
            </a:r>
            <a:r>
              <a:rPr lang="es" sz="1800" b="0" i="0" u="none" strike="noStrike" cap="none" dirty="0">
                <a:solidFill>
                  <a:schemeClr val="dk1"/>
                </a:solidFill>
                <a:latin typeface="DM Sans"/>
                <a:ea typeface="DM Sans"/>
                <a:cs typeface="DM Sans"/>
                <a:sym typeface="DM Sans"/>
              </a:rPr>
              <a:t>PYTHON</a:t>
            </a:r>
            <a:endParaRPr sz="1600" b="0" i="0" u="none" strike="noStrike" cap="none" dirty="0">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3"/>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390" name="Google Shape;390;p63"/>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391" name="Google Shape;391;p63"/>
          <p:cNvSpPr txBox="1"/>
          <p:nvPr/>
        </p:nvSpPr>
        <p:spPr>
          <a:xfrm>
            <a:off x="2690549" y="1451625"/>
            <a:ext cx="48414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Identificar </a:t>
            </a:r>
            <a:r>
              <a:rPr lang="es" sz="1350" b="0" i="0" u="none" strike="noStrike" cap="none">
                <a:solidFill>
                  <a:schemeClr val="dk1"/>
                </a:solidFill>
                <a:latin typeface="DM Sans"/>
                <a:ea typeface="DM Sans"/>
                <a:cs typeface="DM Sans"/>
                <a:sym typeface="DM Sans"/>
              </a:rPr>
              <a:t>el proceso de iteración en programación</a:t>
            </a:r>
            <a:r>
              <a:rPr lang="es" sz="1350" b="1"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392" name="Google Shape;392;p63"/>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393" name="Google Shape;393;p63"/>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sentencia while de sentencias while-else</a:t>
            </a:r>
            <a:endParaRPr sz="1350" b="0" i="0" u="none" strike="noStrike" cap="none">
              <a:solidFill>
                <a:schemeClr val="dk1"/>
              </a:solidFill>
              <a:latin typeface="DM Sans"/>
              <a:ea typeface="DM Sans"/>
              <a:cs typeface="DM Sans"/>
              <a:sym typeface="DM Sans"/>
            </a:endParaRPr>
          </a:p>
        </p:txBody>
      </p:sp>
      <p:pic>
        <p:nvPicPr>
          <p:cNvPr id="394" name="Google Shape;394;p63"/>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395" name="Google Shape;395;p63"/>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instrucción break</a:t>
            </a:r>
            <a:endParaRPr sz="1350" b="0" i="0" u="none" strike="noStrike" cap="none">
              <a:solidFill>
                <a:schemeClr val="dk1"/>
              </a:solidFill>
              <a:latin typeface="DM Sans"/>
              <a:ea typeface="DM Sans"/>
              <a:cs typeface="DM Sans"/>
              <a:sym typeface="DM Sans"/>
            </a:endParaRPr>
          </a:p>
        </p:txBody>
      </p:sp>
      <p:cxnSp>
        <p:nvCxnSpPr>
          <p:cNvPr id="396" name="Google Shape;396;p63"/>
          <p:cNvCxnSpPr>
            <a:stCxn id="390" idx="2"/>
            <a:endCxn id="3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397" name="Google Shape;397;p63"/>
          <p:cNvCxnSpPr>
            <a:stCxn id="3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398" name="Google Shape;398;p63"/>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399" name="Google Shape;399;p63"/>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entre instrucción continue y pass</a:t>
            </a:r>
            <a:endParaRPr sz="1350" b="0" i="0" u="none" strike="noStrike" cap="none">
              <a:solidFill>
                <a:schemeClr val="dk1"/>
              </a:solidFill>
              <a:latin typeface="DM Sans"/>
              <a:ea typeface="DM Sans"/>
              <a:cs typeface="DM Sans"/>
              <a:sym typeface="DM Sans"/>
            </a:endParaRPr>
          </a:p>
        </p:txBody>
      </p:sp>
      <p:cxnSp>
        <p:nvCxnSpPr>
          <p:cNvPr id="400" name="Google Shape;400;p63"/>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401" name="Google Shape;401;p63"/>
          <p:cNvPicPr preferRelativeResize="0"/>
          <p:nvPr/>
        </p:nvPicPr>
        <p:blipFill rotWithShape="1">
          <a:blip r:embed="rId3">
            <a:alphaModFix/>
          </a:blip>
          <a:srcRect/>
          <a:stretch/>
        </p:blipFill>
        <p:spPr>
          <a:xfrm>
            <a:off x="2172138" y="3771938"/>
            <a:ext cx="196975" cy="196975"/>
          </a:xfrm>
          <a:prstGeom prst="rect">
            <a:avLst/>
          </a:prstGeom>
          <a:noFill/>
          <a:ln>
            <a:noFill/>
          </a:ln>
        </p:spPr>
      </p:pic>
      <p:sp>
        <p:nvSpPr>
          <p:cNvPr id="402" name="Google Shape;402;p63"/>
          <p:cNvSpPr txBox="1"/>
          <p:nvPr/>
        </p:nvSpPr>
        <p:spPr>
          <a:xfrm>
            <a:off x="2690547" y="3674225"/>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sentencia for, range y for-else-break-continue-pass</a:t>
            </a:r>
            <a:endParaRPr sz="1350" b="0" i="0" u="none" strike="noStrike" cap="none">
              <a:solidFill>
                <a:schemeClr val="dk1"/>
              </a:solidFill>
              <a:latin typeface="DM Sans"/>
              <a:ea typeface="DM Sans"/>
              <a:cs typeface="DM Sans"/>
              <a:sym typeface="DM Sans"/>
            </a:endParaRPr>
          </a:p>
        </p:txBody>
      </p:sp>
      <p:cxnSp>
        <p:nvCxnSpPr>
          <p:cNvPr id="403" name="Google Shape;403;p63"/>
          <p:cNvCxnSpPr/>
          <p:nvPr/>
        </p:nvCxnSpPr>
        <p:spPr>
          <a:xfrm rot="-5400000" flipH="1">
            <a:off x="2083275" y="36298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4"/>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iterativas</a:t>
            </a:r>
            <a:endParaRPr sz="4000" b="1" i="0" u="none" strike="noStrike" cap="none">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endParaRPr sz="4000" b="1" i="0" u="none" strike="noStrike" cap="none">
              <a:solidFill>
                <a:srgbClr val="EAFF6A"/>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5"/>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Repetir</a:t>
            </a:r>
            <a:endParaRPr sz="4000" b="1" i="0" u="none" strike="noStrike" cap="none">
              <a:solidFill>
                <a:schemeClr val="dk1"/>
              </a:solidFill>
              <a:latin typeface="DM Sans"/>
              <a:ea typeface="DM Sans"/>
              <a:cs typeface="DM Sans"/>
              <a:sym typeface="DM Sans"/>
            </a:endParaRPr>
          </a:p>
        </p:txBody>
      </p:sp>
      <p:sp>
        <p:nvSpPr>
          <p:cNvPr id="414" name="Google Shape;414;p65"/>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una forma de entender la sucesión de las instrucciones de un programa,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15" name="Google Shape;415;p65"/>
          <p:cNvPicPr preferRelativeResize="0"/>
          <p:nvPr/>
        </p:nvPicPr>
        <p:blipFill rotWithShape="1">
          <a:blip r:embed="rId3">
            <a:alphaModFix/>
          </a:blip>
          <a:srcRect/>
          <a:stretch/>
        </p:blipFill>
        <p:spPr>
          <a:xfrm>
            <a:off x="5269875" y="2296275"/>
            <a:ext cx="2694550" cy="17945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0"/>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
        <p:nvSpPr>
          <p:cNvPr id="111" name="Google Shape;111;p30"/>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a:t>
            </a:r>
            <a:r>
              <a:rPr lang="es" sz="1350" b="0" i="0" u="none" strike="noStrike" cap="none">
                <a:solidFill>
                  <a:srgbClr val="000000"/>
                </a:solidFill>
                <a:highlight>
                  <a:srgbClr val="EA90FF"/>
                </a:highlight>
                <a:latin typeface="DM Sans"/>
                <a:ea typeface="DM Sans"/>
                <a:cs typeface="DM Sans"/>
                <a:sym typeface="DM Sans"/>
              </a:rPr>
              <a:t>una forma de entender la sucesión de las instrucciones de un programa</a:t>
            </a:r>
            <a:r>
              <a:rPr lang="es" sz="1350" b="0" i="0" u="none" strike="noStrike" cap="none">
                <a:solidFill>
                  <a:srgbClr val="000000"/>
                </a:solidFill>
                <a:latin typeface="DM Sans"/>
                <a:ea typeface="DM Sans"/>
                <a:cs typeface="DM Sans"/>
                <a:sym typeface="DM Sans"/>
              </a:rPr>
              <a:t>,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12" name="Google Shape;112;p30"/>
          <p:cNvPicPr preferRelativeResize="0"/>
          <p:nvPr/>
        </p:nvPicPr>
        <p:blipFill rotWithShape="1">
          <a:blip r:embed="rId3">
            <a:alphaModFix/>
          </a:blip>
          <a:srcRect/>
          <a:stretch/>
        </p:blipFill>
        <p:spPr>
          <a:xfrm>
            <a:off x="4904675" y="2392450"/>
            <a:ext cx="3601851" cy="1697125"/>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Iterar</a:t>
            </a:r>
            <a:endParaRPr sz="4000" b="1" i="0" u="none" strike="noStrike" cap="none">
              <a:solidFill>
                <a:schemeClr val="dk1"/>
              </a:solidFill>
              <a:latin typeface="DM Sans"/>
              <a:ea typeface="DM Sans"/>
              <a:cs typeface="DM Sans"/>
              <a:sym typeface="DM Sans"/>
            </a:endParaRPr>
          </a:p>
        </p:txBody>
      </p:sp>
      <p:sp>
        <p:nvSpPr>
          <p:cNvPr id="421" name="Google Shape;421;p66"/>
          <p:cNvSpPr txBox="1"/>
          <p:nvPr/>
        </p:nvSpPr>
        <p:spPr>
          <a:xfrm>
            <a:off x="457725" y="1830625"/>
            <a:ext cx="43824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matemática, se refiere al proceso de iteración de una función, es decir, aplicando la función repetidamente, usando la salida de una iteración como la entrada a la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En programación, Iteración es la </a:t>
            </a:r>
            <a:r>
              <a:rPr lang="es" sz="1350" b="1" i="0" u="none" strike="noStrike" cap="none">
                <a:solidFill>
                  <a:schemeClr val="dk1"/>
                </a:solidFill>
                <a:latin typeface="DM Sans"/>
                <a:ea typeface="DM Sans"/>
                <a:cs typeface="DM Sans"/>
                <a:sym typeface="DM Sans"/>
              </a:rPr>
              <a:t>repetición</a:t>
            </a:r>
            <a:r>
              <a:rPr lang="es" sz="1350" b="0" i="0" u="none" strike="noStrike" cap="none">
                <a:solidFill>
                  <a:schemeClr val="dk1"/>
                </a:solidFill>
                <a:latin typeface="DM Sans"/>
                <a:ea typeface="DM Sans"/>
                <a:cs typeface="DM Sans"/>
                <a:sym typeface="DM Sans"/>
              </a:rPr>
              <a:t> de un </a:t>
            </a:r>
            <a:r>
              <a:rPr lang="es" sz="1350" b="1" i="0" u="none" strike="noStrike" cap="none">
                <a:solidFill>
                  <a:schemeClr val="dk1"/>
                </a:solidFill>
                <a:latin typeface="DM Sans"/>
                <a:ea typeface="DM Sans"/>
                <a:cs typeface="DM Sans"/>
                <a:sym typeface="DM Sans"/>
              </a:rPr>
              <a:t>segmento de código</a:t>
            </a:r>
            <a:r>
              <a:rPr lang="es" sz="1350" b="0" i="0" u="none" strike="noStrike" cap="none">
                <a:solidFill>
                  <a:schemeClr val="dk1"/>
                </a:solidFill>
                <a:latin typeface="DM Sans"/>
                <a:ea typeface="DM Sans"/>
                <a:cs typeface="DM Sans"/>
                <a:sym typeface="DM Sans"/>
              </a:rPr>
              <a:t> dentro de un programa de computadora. Puede usarse tanto como un término genérico (como sinónimo de repetición) como para describir una forma específica de repetición.</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22" name="Google Shape;422;p66"/>
          <p:cNvPicPr preferRelativeResize="0"/>
          <p:nvPr/>
        </p:nvPicPr>
        <p:blipFill rotWithShape="1">
          <a:blip r:embed="rId3">
            <a:alphaModFix/>
          </a:blip>
          <a:srcRect/>
          <a:stretch/>
        </p:blipFill>
        <p:spPr>
          <a:xfrm>
            <a:off x="5269875" y="2296275"/>
            <a:ext cx="2453899" cy="1639200"/>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p:nvPr/>
        </p:nvSpPr>
        <p:spPr>
          <a:xfrm>
            <a:off x="457350" y="1439575"/>
            <a:ext cx="7169400" cy="295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Tenemos una base de datos enorme y queremos encontrar un dato en especial para consultar.</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Como </a:t>
            </a:r>
            <a:r>
              <a:rPr lang="es" sz="2000" b="1" i="0" u="none" strike="noStrike" cap="none">
                <a:solidFill>
                  <a:schemeClr val="dk1"/>
                </a:solidFill>
                <a:latin typeface="DM Sans"/>
                <a:ea typeface="DM Sans"/>
                <a:cs typeface="DM Sans"/>
                <a:sym typeface="DM Sans"/>
              </a:rPr>
              <a:t>no existe una forma mágica</a:t>
            </a:r>
            <a:r>
              <a:rPr lang="es" sz="2000" b="0" i="0" u="none" strike="noStrike" cap="none">
                <a:solidFill>
                  <a:schemeClr val="dk1"/>
                </a:solidFill>
                <a:latin typeface="DM Sans"/>
                <a:ea typeface="DM Sans"/>
                <a:cs typeface="DM Sans"/>
                <a:sym typeface="DM Sans"/>
              </a:rPr>
              <a:t> para encontrar el dato directamente, el programa deberá recorrer los datos uno a uno y compararlos hasta dar con el que buscamos iterando o repitiendo el mismo proceso desde el inicio comparando a ver si es el que queremos o no,</a:t>
            </a:r>
            <a:r>
              <a:rPr lang="es" sz="2000" b="1" i="0" u="none" strike="noStrike" cap="none">
                <a:solidFill>
                  <a:schemeClr val="dk1"/>
                </a:solidFill>
                <a:latin typeface="DM Sans"/>
                <a:ea typeface="DM Sans"/>
                <a:cs typeface="DM Sans"/>
                <a:sym typeface="DM Sans"/>
              </a:rPr>
              <a:t> </a:t>
            </a:r>
            <a:r>
              <a:rPr lang="es" sz="2000" b="1" i="0" u="none" strike="noStrike" cap="none">
                <a:solidFill>
                  <a:srgbClr val="EAFF6A"/>
                </a:solidFill>
                <a:latin typeface="DM Sans"/>
                <a:ea typeface="DM Sans"/>
                <a:cs typeface="DM Sans"/>
                <a:sym typeface="DM Sans"/>
              </a:rPr>
              <a:t>así hasta que encuentre el que queremos.</a:t>
            </a:r>
            <a:endParaRPr sz="2000" b="1" i="0" u="none" strike="noStrike" cap="none">
              <a:solidFill>
                <a:srgbClr val="EAFF6A"/>
              </a:solidFill>
              <a:latin typeface="DM Sans"/>
              <a:ea typeface="DM Sans"/>
              <a:cs typeface="DM Sans"/>
              <a:sym typeface="DM Sans"/>
            </a:endParaRPr>
          </a:p>
        </p:txBody>
      </p:sp>
      <p:grpSp>
        <p:nvGrpSpPr>
          <p:cNvPr id="428" name="Google Shape;428;p67"/>
          <p:cNvGrpSpPr/>
          <p:nvPr/>
        </p:nvGrpSpPr>
        <p:grpSpPr>
          <a:xfrm>
            <a:off x="457338" y="468286"/>
            <a:ext cx="431100" cy="431100"/>
            <a:chOff x="4616400" y="1950761"/>
            <a:chExt cx="431100" cy="431100"/>
          </a:xfrm>
        </p:grpSpPr>
        <p:sp>
          <p:nvSpPr>
            <p:cNvPr id="429" name="Google Shape;429;p67"/>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0" name="Google Shape;430;p67"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31" name="Google Shape;431;p6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p:nvPr/>
        </p:nvSpPr>
        <p:spPr>
          <a:xfrm>
            <a:off x="457350" y="1439575"/>
            <a:ext cx="71694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Existen algoritmos que permiten ahorrarnos tiempo e iteraciones, pero en esencia sigue recorriendo uno a uno, la diferencia es que nosotros tardaríamos muchas horas, y el programa unos segundos. </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1" i="0" u="none" strike="noStrike" cap="none">
                <a:solidFill>
                  <a:srgbClr val="EAFF6A"/>
                </a:solidFill>
                <a:latin typeface="DM Sans"/>
                <a:ea typeface="DM Sans"/>
                <a:cs typeface="DM Sans"/>
                <a:sym typeface="DM Sans"/>
              </a:rPr>
              <a:t>¡Así que vamos a aprovecharnos de esto!</a:t>
            </a:r>
            <a:r>
              <a:rPr lang="es" sz="2000" b="0" i="0" u="none" strike="noStrike" cap="none">
                <a:solidFill>
                  <a:schemeClr val="lt1"/>
                </a:solidFill>
                <a:latin typeface="DM Sans"/>
                <a:ea typeface="DM Sans"/>
                <a:cs typeface="DM Sans"/>
                <a:sym typeface="DM Sans"/>
              </a:rPr>
              <a:t> </a:t>
            </a:r>
            <a:endParaRPr sz="20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i="0" u="none" strike="noStrike" cap="none">
              <a:solidFill>
                <a:srgbClr val="EAFF6A"/>
              </a:solidFill>
              <a:latin typeface="DM Sans"/>
              <a:ea typeface="DM Sans"/>
              <a:cs typeface="DM Sans"/>
              <a:sym typeface="DM Sans"/>
            </a:endParaRPr>
          </a:p>
        </p:txBody>
      </p:sp>
      <p:grpSp>
        <p:nvGrpSpPr>
          <p:cNvPr id="437" name="Google Shape;437;p68"/>
          <p:cNvGrpSpPr/>
          <p:nvPr/>
        </p:nvGrpSpPr>
        <p:grpSpPr>
          <a:xfrm>
            <a:off x="457338" y="468286"/>
            <a:ext cx="431100" cy="431100"/>
            <a:chOff x="4616400" y="1950761"/>
            <a:chExt cx="431100" cy="431100"/>
          </a:xfrm>
        </p:grpSpPr>
        <p:sp>
          <p:nvSpPr>
            <p:cNvPr id="438" name="Google Shape;438;p68"/>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9" name="Google Shape;439;p68"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40" name="Google Shape;440;p6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9"/>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(no sabes la cantidad)</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0"/>
          <p:cNvSpPr txBox="1"/>
          <p:nvPr/>
        </p:nvSpPr>
        <p:spPr>
          <a:xfrm>
            <a:off x="473350" y="17557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Vamos a comenzar con la sentencia iterativa más básica </a:t>
            </a:r>
            <a:r>
              <a:rPr lang="es" sz="1350" b="1" i="0" u="none" strike="noStrike" cap="none">
                <a:solidFill>
                  <a:srgbClr val="000000"/>
                </a:solidFill>
                <a:latin typeface="DM Sans"/>
                <a:ea typeface="DM Sans"/>
                <a:cs typeface="DM Sans"/>
                <a:sym typeface="DM Sans"/>
              </a:rPr>
              <a:t>While</a:t>
            </a:r>
            <a:r>
              <a:rPr lang="es" sz="1350" b="0" i="0" u="none" strike="noStrike" cap="none">
                <a:solidFill>
                  <a:srgbClr val="000000"/>
                </a:solidFill>
                <a:latin typeface="DM Sans"/>
                <a:ea typeface="DM Sans"/>
                <a:cs typeface="DM Sans"/>
                <a:sym typeface="DM Sans"/>
              </a:rPr>
              <a:t> (mientras).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basa en repetir un bloque de código a partir de evaluar una </a:t>
            </a:r>
            <a:r>
              <a:rPr lang="es" sz="1350" b="1" i="0" u="none" strike="noStrike" cap="none">
                <a:solidFill>
                  <a:srgbClr val="000000"/>
                </a:solidFill>
                <a:latin typeface="DM Sans"/>
                <a:ea typeface="DM Sans"/>
                <a:cs typeface="DM Sans"/>
                <a:sym typeface="DM Sans"/>
              </a:rPr>
              <a:t>condición lógica</a:t>
            </a:r>
            <a:r>
              <a:rPr lang="es" sz="1350" b="0" i="0" u="none" strike="noStrike" cap="none">
                <a:solidFill>
                  <a:srgbClr val="000000"/>
                </a:solidFill>
                <a:latin typeface="DM Sans"/>
                <a:ea typeface="DM Sans"/>
                <a:cs typeface="DM Sans"/>
                <a:sym typeface="DM Sans"/>
              </a:rPr>
              <a:t>, siempre que </a:t>
            </a:r>
            <a:r>
              <a:rPr lang="es" sz="1350">
                <a:latin typeface="DM Sans"/>
                <a:ea typeface="DM Sans"/>
                <a:cs typeface="DM Sans"/>
                <a:sym typeface="DM Sans"/>
              </a:rPr>
              <a:t>esta</a:t>
            </a:r>
            <a:r>
              <a:rPr lang="es" sz="1350" b="0" i="0" u="none" strike="noStrike" cap="none">
                <a:solidFill>
                  <a:srgbClr val="000000"/>
                </a:solidFill>
                <a:latin typeface="DM Sans"/>
                <a:ea typeface="DM Sans"/>
                <a:cs typeface="DM Sans"/>
                <a:sym typeface="DM Sans"/>
              </a:rPr>
              <a:t> sea </a:t>
            </a:r>
            <a:r>
              <a:rPr lang="es" sz="1350" b="1" i="0" u="none" strike="noStrike" cap="none">
                <a:solidFill>
                  <a:srgbClr val="000000"/>
                </a:solidFill>
                <a:latin typeface="DM Sans"/>
                <a:ea typeface="DM Sans"/>
                <a:cs typeface="DM Sans"/>
                <a:sym typeface="DM Sans"/>
              </a:rPr>
              <a:t>True</a:t>
            </a:r>
            <a:r>
              <a:rPr lang="es" sz="1350" b="0" i="0" u="none" strike="noStrike" cap="none">
                <a:solidFill>
                  <a:srgbClr val="000000"/>
                </a:solidFill>
                <a:latin typeface="DM Sans"/>
                <a:ea typeface="DM Sans"/>
                <a:cs typeface="DM Sans"/>
                <a:sym typeface="DM Sans"/>
              </a:rPr>
              <a:t> (al igual que la sentencia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451" name="Google Shape;451;p70"/>
          <p:cNvSpPr txBox="1"/>
          <p:nvPr/>
        </p:nvSpPr>
        <p:spPr>
          <a:xfrm>
            <a:off x="4929500" y="1729100"/>
            <a:ext cx="34113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C</a:t>
            </a:r>
            <a:r>
              <a:rPr lang="es" sz="1350" b="0" i="0" u="none" strike="noStrike" cap="none">
                <a:solidFill>
                  <a:schemeClr val="dk1"/>
                </a:solidFill>
                <a:latin typeface="DM Sans"/>
                <a:ea typeface="DM Sans"/>
                <a:cs typeface="DM Sans"/>
                <a:sym typeface="DM Sans"/>
              </a:rPr>
              <a:t>omo programadores debemos decidir el momento en que la condición cambie a </a:t>
            </a:r>
            <a:r>
              <a:rPr lang="es" sz="1350" b="1" i="0" u="none" strike="noStrike" cap="none">
                <a:solidFill>
                  <a:schemeClr val="dk1"/>
                </a:solidFill>
                <a:latin typeface="DM Sans"/>
                <a:ea typeface="DM Sans"/>
                <a:cs typeface="DM Sans"/>
                <a:sym typeface="DM Sans"/>
              </a:rPr>
              <a:t>False</a:t>
            </a:r>
            <a:r>
              <a:rPr lang="es" sz="1350" b="0" i="0" u="none" strike="noStrike" cap="none">
                <a:solidFill>
                  <a:schemeClr val="dk1"/>
                </a:solidFill>
                <a:latin typeface="DM Sans"/>
                <a:ea typeface="DM Sans"/>
                <a:cs typeface="DM Sans"/>
                <a:sym typeface="DM Sans"/>
              </a:rPr>
              <a:t> para hacer que el While finalice su ejecución y así salir de la iteración, de lo contrario estaríamos frente a un bucle </a:t>
            </a:r>
            <a:r>
              <a:rPr lang="es" sz="1350" b="1" i="0" u="none" strike="noStrike" cap="none">
                <a:solidFill>
                  <a:schemeClr val="dk1"/>
                </a:solidFill>
                <a:latin typeface="DM Sans"/>
                <a:ea typeface="DM Sans"/>
                <a:cs typeface="DM Sans"/>
                <a:sym typeface="DM Sans"/>
              </a:rPr>
              <a:t>infinito</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sp>
        <p:nvSpPr>
          <p:cNvPr id="452" name="Google Shape;452;p7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a:t>
            </a:r>
            <a:endParaRPr sz="4000" b="1" i="0" u="none" strike="noStrike" cap="none">
              <a:solidFill>
                <a:srgbClr val="83AEFB"/>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Flujo de </a:t>
            </a:r>
            <a:r>
              <a:rPr lang="es" sz="4000" b="1" i="0" u="none" strike="noStrike" cap="none">
                <a:solidFill>
                  <a:srgbClr val="83AEFB"/>
                </a:solidFill>
                <a:latin typeface="DM Sans"/>
                <a:ea typeface="DM Sans"/>
                <a:cs typeface="DM Sans"/>
                <a:sym typeface="DM Sans"/>
              </a:rPr>
              <a:t>ejecución</a:t>
            </a:r>
            <a:endParaRPr sz="4000" b="1" i="0" u="none" strike="noStrike" cap="none">
              <a:solidFill>
                <a:srgbClr val="83AEFB"/>
              </a:solidFill>
              <a:latin typeface="DM Sans"/>
              <a:ea typeface="DM Sans"/>
              <a:cs typeface="DM Sans"/>
              <a:sym typeface="DM Sans"/>
            </a:endParaRPr>
          </a:p>
        </p:txBody>
      </p:sp>
      <p:sp>
        <p:nvSpPr>
          <p:cNvPr id="458" name="Google Shape;458;p71"/>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Más formalmente, el flujo de ejecución de una sentencia while es el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59" name="Google Shape;459;p71"/>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60" name="Google Shape;460;p71"/>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61" name="Google Shape;461;p71"/>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62" name="Google Shape;462;p71"/>
          <p:cNvCxnSpPr>
            <a:stCxn id="459" idx="2"/>
            <a:endCxn id="460"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63" name="Google Shape;463;p71"/>
          <p:cNvCxnSpPr>
            <a:stCxn id="460" idx="2"/>
            <a:endCxn id="461"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64" name="Google Shape;464;p71"/>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Evalúa la condición, devolviendo False o True.</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Si la condición es False, se sale de la sentencia While y continúa la ejecución con la siguiente sentencia.</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Si la condición es True, ejecuta cada una de las sentencias en el bloque de código y regresa al paso 1.</a:t>
            </a:r>
            <a:endParaRPr sz="135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a:t>
            </a:r>
            <a:endParaRPr sz="4000" b="1" i="0" u="none" strike="noStrike" cap="none">
              <a:solidFill>
                <a:schemeClr val="dk1"/>
              </a:solidFill>
              <a:latin typeface="DM Sans"/>
              <a:ea typeface="DM Sans"/>
              <a:cs typeface="DM Sans"/>
              <a:sym typeface="DM Sans"/>
            </a:endParaRPr>
          </a:p>
        </p:txBody>
      </p:sp>
      <p:sp>
        <p:nvSpPr>
          <p:cNvPr id="470" name="Google Shape;470;p72"/>
          <p:cNvSpPr txBox="1"/>
          <p:nvPr/>
        </p:nvSpPr>
        <p:spPr>
          <a:xfrm>
            <a:off x="457725" y="2211625"/>
            <a:ext cx="43824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Este tipo de flujo se llama bucle porque el tercer paso del bucle vuelve arriba. </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Si la condición es falsa la primera vez que se pasa el bucle, las sentencias del interior del bucle no se ejecutan nunca.</a:t>
            </a:r>
            <a:endParaRPr sz="1350" b="0" i="0" u="none" strike="noStrike" cap="none">
              <a:solidFill>
                <a:srgbClr val="000000"/>
              </a:solidFill>
              <a:latin typeface="DM Sans"/>
              <a:ea typeface="DM Sans"/>
              <a:cs typeface="DM Sans"/>
              <a:sym typeface="DM Sans"/>
            </a:endParaRPr>
          </a:p>
        </p:txBody>
      </p:sp>
      <p:pic>
        <p:nvPicPr>
          <p:cNvPr id="471" name="Google Shape;471;p72"/>
          <p:cNvPicPr preferRelativeResize="0"/>
          <p:nvPr/>
        </p:nvPicPr>
        <p:blipFill rotWithShape="1">
          <a:blip r:embed="rId3">
            <a:alphaModFix/>
          </a:blip>
          <a:srcRect/>
          <a:stretch/>
        </p:blipFill>
        <p:spPr>
          <a:xfrm>
            <a:off x="5888850" y="2185138"/>
            <a:ext cx="1555625" cy="1555601"/>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477" name="Google Shape;477;p73"/>
          <p:cNvSpPr txBox="1"/>
          <p:nvPr/>
        </p:nvSpPr>
        <p:spPr>
          <a:xfrm>
            <a:off x="473350" y="17557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Analicemos qué pasó: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num = 5</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while num &gt; 0:</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print(f'{num}')</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num -= 1</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print('Terminó el conteo!')</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78" name="Google Shape;478;p73"/>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79" name="Google Shape;479;p73"/>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80" name="Google Shape;480;p73"/>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81" name="Google Shape;481;p73"/>
          <p:cNvCxnSpPr>
            <a:stCxn id="478" idx="2"/>
            <a:endCxn id="479"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82" name="Google Shape;482;p73"/>
          <p:cNvCxnSpPr>
            <a:stCxn id="479" idx="2"/>
            <a:endCxn id="480"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83" name="Google Shape;483;p73"/>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num y le asignamos el valor int 5.</a:t>
            </a:r>
            <a:r>
              <a:rPr lang="es" sz="1350" b="1" i="0" u="none" strike="noStrike" cap="none">
                <a:solidFill>
                  <a:srgbClr val="000000"/>
                </a:solidFill>
                <a:latin typeface="DM Sans"/>
                <a:ea typeface="DM Sans"/>
                <a:cs typeface="DM Sans"/>
                <a:sym typeface="DM Sans"/>
              </a:rPr>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num sea mayor a 0 entremos al bloque de código.</a:t>
            </a:r>
            <a:r>
              <a:rPr lang="es" sz="1350" b="1" i="0" u="none" strike="noStrike" cap="none">
                <a:solidFill>
                  <a:srgbClr val="000000"/>
                </a:solidFill>
                <a:latin typeface="DM Sans"/>
                <a:ea typeface="DM Sans"/>
                <a:cs typeface="DM Sans"/>
                <a:sym typeface="DM Sans"/>
              </a:rPr>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a:t>
            </a:r>
            <a:r>
              <a:rPr lang="es" sz="1350" b="0" i="0" u="none" strike="noStrike" cap="none">
                <a:solidFill>
                  <a:srgbClr val="000000"/>
                </a:solidFill>
                <a:latin typeface="DM Sans"/>
                <a:ea typeface="DM Sans"/>
                <a:cs typeface="DM Sans"/>
                <a:sym typeface="DM Sans"/>
              </a:rPr>
              <a:t> Al evaluar num contra 0 nos indica que es True.</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84" name="Google Shape;484;p73"/>
          <p:cNvGrpSpPr/>
          <p:nvPr/>
        </p:nvGrpSpPr>
        <p:grpSpPr>
          <a:xfrm>
            <a:off x="8394894" y="161854"/>
            <a:ext cx="587130" cy="587130"/>
            <a:chOff x="473351" y="619523"/>
            <a:chExt cx="738900" cy="738900"/>
          </a:xfrm>
        </p:grpSpPr>
        <p:sp>
          <p:nvSpPr>
            <p:cNvPr id="485" name="Google Shape;485;p7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6" name="Google Shape;486;p7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r>
              <a:rPr lang="es" sz="4000" b="1">
                <a:solidFill>
                  <a:schemeClr val="dk1"/>
                </a:solidFill>
                <a:latin typeface="DM Sans"/>
                <a:ea typeface="DM Sans"/>
                <a:cs typeface="DM Sans"/>
                <a:sym typeface="DM Sans"/>
              </a:rPr>
              <a:t>: </a:t>
            </a:r>
            <a:r>
              <a:rPr lang="es" sz="4000" b="1" i="0" u="none" strike="noStrike" cap="none">
                <a:solidFill>
                  <a:schemeClr val="dk1"/>
                </a:solidFill>
                <a:latin typeface="DM Sans"/>
                <a:ea typeface="DM Sans"/>
                <a:cs typeface="DM Sans"/>
                <a:sym typeface="DM Sans"/>
              </a:rPr>
              <a:t>¿Qué pasó?</a:t>
            </a:r>
            <a:endParaRPr sz="4000" b="1" i="0" u="none" strike="noStrike" cap="none">
              <a:solidFill>
                <a:srgbClr val="83AEFB"/>
              </a:solidFill>
              <a:latin typeface="DM Sans"/>
              <a:ea typeface="DM Sans"/>
              <a:cs typeface="DM Sans"/>
              <a:sym typeface="DM Sans"/>
            </a:endParaRPr>
          </a:p>
        </p:txBody>
      </p:sp>
      <p:sp>
        <p:nvSpPr>
          <p:cNvPr id="493" name="Google Shape;493;p74"/>
          <p:cNvSpPr txBox="1"/>
          <p:nvPr/>
        </p:nvSpPr>
        <p:spPr>
          <a:xfrm>
            <a:off x="846725" y="175577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Ingresamos al bloque de código, imprimimos num y le restamos 1 a num</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Volvemos a repetir desde el paso 2 hasta que num deje de ser mayor a 0</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Cuando la operación relacional de False saldremos del bucle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94" name="Google Shape;494;p74"/>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95" name="Google Shape;495;p74"/>
          <p:cNvPicPr preferRelativeResize="0"/>
          <p:nvPr/>
        </p:nvPicPr>
        <p:blipFill rotWithShape="1">
          <a:blip r:embed="rId3">
            <a:alphaModFix/>
          </a:blip>
          <a:srcRect/>
          <a:stretch/>
        </p:blipFill>
        <p:spPr>
          <a:xfrm>
            <a:off x="5143938" y="2483513"/>
            <a:ext cx="196975" cy="196975"/>
          </a:xfrm>
          <a:prstGeom prst="rect">
            <a:avLst/>
          </a:prstGeom>
          <a:noFill/>
          <a:ln>
            <a:noFill/>
          </a:ln>
        </p:spPr>
      </p:pic>
      <p:cxnSp>
        <p:nvCxnSpPr>
          <p:cNvPr id="496" name="Google Shape;496;p74"/>
          <p:cNvCxnSpPr>
            <a:stCxn id="494" idx="2"/>
            <a:endCxn id="495"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sp>
        <p:nvSpPr>
          <p:cNvPr id="497" name="Google Shape;497;p74"/>
          <p:cNvSpPr txBox="1"/>
          <p:nvPr/>
        </p:nvSpPr>
        <p:spPr>
          <a:xfrm>
            <a:off x="5578750" y="1755775"/>
            <a:ext cx="28125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 </a:t>
            </a:r>
            <a:r>
              <a:rPr lang="es" sz="1350" b="0" i="0" u="none" strike="noStrike" cap="none">
                <a:solidFill>
                  <a:srgbClr val="000000"/>
                </a:solidFill>
                <a:latin typeface="DM Sans"/>
                <a:ea typeface="DM Sans"/>
                <a:cs typeface="DM Sans"/>
                <a:sym typeface="DM Sans"/>
              </a:rPr>
              <a:t>Imprimimos por pantalla Terminó el conteo! </a:t>
            </a:r>
            <a:r>
              <a:rPr lang="es" sz="1350" b="1" i="0" u="none" strike="noStrike" cap="none">
                <a:solidFill>
                  <a:srgbClr val="000000"/>
                </a:solidFill>
                <a:latin typeface="DM Sans"/>
                <a:ea typeface="DM Sans"/>
                <a:cs typeface="DM Sans"/>
                <a:sym typeface="DM Sans"/>
              </a:rPr>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8. </a:t>
            </a:r>
            <a:r>
              <a:rPr lang="es" sz="1350" b="0" i="0" u="none" strike="noStrike" cap="none">
                <a:solidFill>
                  <a:srgbClr val="000000"/>
                </a:solidFill>
                <a:latin typeface="DM Sans"/>
                <a:ea typeface="DM Sans"/>
                <a:cs typeface="DM Sans"/>
                <a:sym typeface="DM Sans"/>
              </a:rPr>
              <a:t>Termina nuestro programa</a:t>
            </a:r>
            <a:r>
              <a:rPr lang="es" sz="1350" b="1" i="0" u="none" strike="noStrike" cap="none">
                <a:solidFill>
                  <a:srgbClr val="000000"/>
                </a:solidFill>
                <a:latin typeface="DM Sans"/>
                <a:ea typeface="DM Sans"/>
                <a:cs typeface="DM Sans"/>
                <a:sym typeface="DM Sans"/>
              </a:rPr>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98" name="Google Shape;498;p74"/>
          <p:cNvGrpSpPr/>
          <p:nvPr/>
        </p:nvGrpSpPr>
        <p:grpSpPr>
          <a:xfrm>
            <a:off x="8394894" y="161854"/>
            <a:ext cx="587130" cy="587130"/>
            <a:chOff x="473351" y="619523"/>
            <a:chExt cx="738900" cy="738900"/>
          </a:xfrm>
        </p:grpSpPr>
        <p:sp>
          <p:nvSpPr>
            <p:cNvPr id="499" name="Google Shape;499;p74"/>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0" name="Google Shape;500;p74"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pic>
        <p:nvPicPr>
          <p:cNvPr id="501" name="Google Shape;501;p74"/>
          <p:cNvPicPr preferRelativeResize="0"/>
          <p:nvPr/>
        </p:nvPicPr>
        <p:blipFill rotWithShape="1">
          <a:blip r:embed="rId3">
            <a:alphaModFix/>
          </a:blip>
          <a:srcRect/>
          <a:stretch/>
        </p:blipFill>
        <p:spPr>
          <a:xfrm>
            <a:off x="572238" y="1850113"/>
            <a:ext cx="196975" cy="196975"/>
          </a:xfrm>
          <a:prstGeom prst="rect">
            <a:avLst/>
          </a:prstGeom>
          <a:noFill/>
          <a:ln>
            <a:noFill/>
          </a:ln>
        </p:spPr>
      </p:pic>
      <p:pic>
        <p:nvPicPr>
          <p:cNvPr id="502" name="Google Shape;502;p74"/>
          <p:cNvPicPr preferRelativeResize="0"/>
          <p:nvPr/>
        </p:nvPicPr>
        <p:blipFill rotWithShape="1">
          <a:blip r:embed="rId3">
            <a:alphaModFix/>
          </a:blip>
          <a:srcRect/>
          <a:stretch/>
        </p:blipFill>
        <p:spPr>
          <a:xfrm>
            <a:off x="571938" y="2483513"/>
            <a:ext cx="196975" cy="196975"/>
          </a:xfrm>
          <a:prstGeom prst="rect">
            <a:avLst/>
          </a:prstGeom>
          <a:noFill/>
          <a:ln>
            <a:noFill/>
          </a:ln>
        </p:spPr>
      </p:pic>
      <p:pic>
        <p:nvPicPr>
          <p:cNvPr id="503" name="Google Shape;503;p74"/>
          <p:cNvPicPr preferRelativeResize="0"/>
          <p:nvPr/>
        </p:nvPicPr>
        <p:blipFill rotWithShape="1">
          <a:blip r:embed="rId3">
            <a:alphaModFix/>
          </a:blip>
          <a:srcRect/>
          <a:stretch/>
        </p:blipFill>
        <p:spPr>
          <a:xfrm>
            <a:off x="571938" y="3086138"/>
            <a:ext cx="196975" cy="196975"/>
          </a:xfrm>
          <a:prstGeom prst="rect">
            <a:avLst/>
          </a:prstGeom>
          <a:noFill/>
          <a:ln>
            <a:noFill/>
          </a:ln>
        </p:spPr>
      </p:pic>
      <p:cxnSp>
        <p:nvCxnSpPr>
          <p:cNvPr id="504" name="Google Shape;504;p74"/>
          <p:cNvCxnSpPr>
            <a:stCxn id="501" idx="2"/>
            <a:endCxn id="502"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05" name="Google Shape;505;p74"/>
          <p:cNvCxnSpPr>
            <a:stCxn id="502" idx="2"/>
            <a:endCxn id="503" idx="0"/>
          </p:cNvCxnSpPr>
          <p:nvPr/>
        </p:nvCxnSpPr>
        <p:spPr>
          <a:xfrm rot="-5400000" flipH="1">
            <a:off x="467925" y="2882988"/>
            <a:ext cx="405600" cy="600"/>
          </a:xfrm>
          <a:prstGeom prst="bentConnector3">
            <a:avLst>
              <a:gd name="adj1" fmla="val 50006"/>
            </a:avLst>
          </a:prstGeom>
          <a:noFill/>
          <a:ln w="9525" cap="flat" cmpd="sng">
            <a:solidFill>
              <a:srgbClr val="EAFF6A"/>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5"/>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Más ejemplos</a:t>
            </a:r>
            <a:endParaRPr sz="4000" b="1" i="0" u="none" strike="noStrike" cap="none">
              <a:solidFill>
                <a:srgbClr val="83AEFB"/>
              </a:solidFill>
              <a:latin typeface="DM Sans"/>
              <a:ea typeface="DM Sans"/>
              <a:cs typeface="DM Sans"/>
              <a:sym typeface="DM Sans"/>
            </a:endParaRPr>
          </a:p>
        </p:txBody>
      </p:sp>
      <p:sp>
        <p:nvSpPr>
          <p:cNvPr id="512" name="Google Shape;512;p75"/>
          <p:cNvSpPr txBox="1"/>
          <p:nvPr/>
        </p:nvSpPr>
        <p:spPr>
          <a:xfrm>
            <a:off x="413263" y="135842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while n &lt;= 5:</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print('N vale ', 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¿Y un bucle infinito?</a:t>
            </a:r>
            <a:endParaRPr b="1"/>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 </a:t>
            </a:r>
            <a:r>
              <a:rPr lang="es" sz="1350" b="1" i="0" u="none" strike="noStrike" cap="none">
                <a:solidFill>
                  <a:schemeClr val="dk1"/>
                </a:solidFill>
                <a:latin typeface="DM Sans"/>
                <a:ea typeface="DM Sans"/>
                <a:cs typeface="DM Sans"/>
                <a:sym typeface="DM Sans"/>
              </a:rPr>
              <a:t>while </a:t>
            </a:r>
            <a:r>
              <a:rPr lang="es" sz="1350" b="0" i="0" u="none" strike="noStrike" cap="none">
                <a:solidFill>
                  <a:schemeClr val="dk1"/>
                </a:solidFill>
                <a:latin typeface="DM Sans"/>
                <a:ea typeface="DM Sans"/>
                <a:cs typeface="DM Sans"/>
                <a:sym typeface="DM Sans"/>
              </a:rPr>
              <a:t>True: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print(“Esto es un bucle infinito!!!!!”)</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513" name="Google Shape;513;p7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514" name="Google Shape;514;p75"/>
          <p:cNvGrpSpPr/>
          <p:nvPr/>
        </p:nvGrpSpPr>
        <p:grpSpPr>
          <a:xfrm>
            <a:off x="8394894" y="161854"/>
            <a:ext cx="587130" cy="587130"/>
            <a:chOff x="473351" y="619523"/>
            <a:chExt cx="738900" cy="738900"/>
          </a:xfrm>
        </p:grpSpPr>
        <p:sp>
          <p:nvSpPr>
            <p:cNvPr id="515" name="Google Shape;515;p7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6" name="Google Shape;516;p7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17" name="Google Shape;517;p75"/>
          <p:cNvSpPr txBox="1"/>
          <p:nvPr/>
        </p:nvSpPr>
        <p:spPr>
          <a:xfrm>
            <a:off x="413263" y="3472444"/>
            <a:ext cx="40149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Para escapar un bucle infinito generalmente se usa ctrl + c 😎</a:t>
            </a:r>
            <a:endParaRPr>
              <a:highlight>
                <a:srgbClr val="EA90FF"/>
              </a:highlight>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highlight>
                <a:srgbClr val="EAFF6A"/>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También podemos usar la opción de Restart Kernel! En Jupyter Notebook</a:t>
            </a:r>
            <a:endParaRPr sz="1350" b="0" i="0" u="none" strike="noStrike" cap="none">
              <a:solidFill>
                <a:srgbClr val="000000"/>
              </a:solidFill>
              <a:highlight>
                <a:srgbClr val="EA90FF"/>
              </a:highlight>
              <a:latin typeface="DM Sans"/>
              <a:ea typeface="DM Sans"/>
              <a:cs typeface="DM Sans"/>
              <a:sym typeface="DM Sans"/>
            </a:endParaRPr>
          </a:p>
        </p:txBody>
      </p:sp>
      <p:pic>
        <p:nvPicPr>
          <p:cNvPr id="518" name="Google Shape;518;p75"/>
          <p:cNvPicPr preferRelativeResize="0"/>
          <p:nvPr/>
        </p:nvPicPr>
        <p:blipFill rotWithShape="1">
          <a:blip r:embed="rId4">
            <a:alphaModFix/>
          </a:blip>
          <a:srcRect/>
          <a:stretch/>
        </p:blipFill>
        <p:spPr>
          <a:xfrm>
            <a:off x="5751573" y="1358415"/>
            <a:ext cx="1693631" cy="2618173"/>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1"/>
          <p:cNvSpPr txBox="1"/>
          <p:nvPr/>
        </p:nvSpPr>
        <p:spPr>
          <a:xfrm>
            <a:off x="631575" y="1809950"/>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Sin embargo, para manipular datos no es suficiente con realizar cálculos o resolver expresiones, </a:t>
            </a:r>
            <a:r>
              <a:rPr lang="es" sz="1350" b="1" i="0" u="none" strike="noStrike" cap="none">
                <a:solidFill>
                  <a:srgbClr val="000000"/>
                </a:solidFill>
                <a:latin typeface="DM Sans"/>
                <a:ea typeface="DM Sans"/>
                <a:cs typeface="DM Sans"/>
                <a:sym typeface="DM Sans"/>
              </a:rPr>
              <a:t>necesitamos que de alguna forma nuestro programa pueda elegir, que sepa cómo actuar en función de determinadas situaciones, o incluso repetir una tarea si es necesario</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estas situaciones, existen las sentencias de control de flujo.</a:t>
            </a:r>
            <a:endParaRPr sz="1350" b="0" i="0" u="none" strike="noStrike" cap="none">
              <a:solidFill>
                <a:srgbClr val="000000"/>
              </a:solidFill>
              <a:latin typeface="DM Sans"/>
              <a:ea typeface="DM Sans"/>
              <a:cs typeface="DM Sans"/>
              <a:sym typeface="DM Sans"/>
            </a:endParaRPr>
          </a:p>
        </p:txBody>
      </p:sp>
      <p:pic>
        <p:nvPicPr>
          <p:cNvPr id="118" name="Google Shape;118;p31"/>
          <p:cNvPicPr preferRelativeResize="0"/>
          <p:nvPr/>
        </p:nvPicPr>
        <p:blipFill rotWithShape="1">
          <a:blip r:embed="rId3">
            <a:alphaModFix/>
          </a:blip>
          <a:srcRect/>
          <a:stretch/>
        </p:blipFill>
        <p:spPr>
          <a:xfrm>
            <a:off x="5684550" y="1612350"/>
            <a:ext cx="1918799" cy="1918801"/>
          </a:xfrm>
          <a:prstGeom prst="rect">
            <a:avLst/>
          </a:prstGeom>
          <a:noFill/>
          <a:ln>
            <a:noFill/>
          </a:ln>
        </p:spPr>
      </p:pic>
      <p:sp>
        <p:nvSpPr>
          <p:cNvPr id="119" name="Google Shape;119;p31"/>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 Else</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29" name="Google Shape;529;p77"/>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Veamos un ejemplo:</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chance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chance &lt;= 3:</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txt = input("Escribe SI: ")</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txt == "SI":</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print("Ok, lo conseguiste en el intento", chance)</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break</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chance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else:</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print("Has agotado tus tres intentos")</a:t>
            </a:r>
            <a:endParaRPr sz="1350" b="0" i="0" u="none" strike="noStrike" cap="none">
              <a:solidFill>
                <a:srgbClr val="000000"/>
              </a:solidFill>
              <a:latin typeface="DM Sans"/>
              <a:ea typeface="DM Sans"/>
              <a:cs typeface="DM Sans"/>
              <a:sym typeface="DM Sans"/>
            </a:endParaRPr>
          </a:p>
        </p:txBody>
      </p:sp>
      <p:sp>
        <p:nvSpPr>
          <p:cNvPr id="530" name="Google Shape;530;p77"/>
          <p:cNvSpPr txBox="1"/>
          <p:nvPr/>
        </p:nvSpPr>
        <p:spPr>
          <a:xfrm>
            <a:off x="47405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Este else sirve para ejecutar un bloque de código cuando el bucle while tenga una condición False o haya terminado y no haya sido forzado a salir mediante un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highlight>
                  <a:srgbClr val="EA90FF"/>
                </a:highlight>
                <a:latin typeface="DM Sans"/>
                <a:ea typeface="DM Sans"/>
                <a:cs typeface="DM Sans"/>
                <a:sym typeface="DM Sans"/>
              </a:rPr>
              <a:t>¿Qué ha pasado?</a:t>
            </a:r>
            <a:endParaRPr sz="1350">
              <a:highlight>
                <a:srgbClr val="EA90FF"/>
              </a:highlight>
              <a:latin typeface="DM Sans"/>
              <a:ea typeface="DM Sans"/>
              <a:cs typeface="DM Sans"/>
              <a:sym typeface="DM Sans"/>
            </a:endParaRPr>
          </a:p>
        </p:txBody>
      </p:sp>
      <p:grpSp>
        <p:nvGrpSpPr>
          <p:cNvPr id="531" name="Google Shape;531;p77"/>
          <p:cNvGrpSpPr/>
          <p:nvPr/>
        </p:nvGrpSpPr>
        <p:grpSpPr>
          <a:xfrm>
            <a:off x="8394894" y="161854"/>
            <a:ext cx="587130" cy="587130"/>
            <a:chOff x="473351" y="619523"/>
            <a:chExt cx="738900" cy="738900"/>
          </a:xfrm>
        </p:grpSpPr>
        <p:sp>
          <p:nvSpPr>
            <p:cNvPr id="532" name="Google Shape;532;p7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3" name="Google Shape;533;p7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8"/>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8"/>
          <p:cNvSpPr txBox="1"/>
          <p:nvPr/>
        </p:nvSpPr>
        <p:spPr>
          <a:xfrm>
            <a:off x="846725" y="17557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chance y le asignamos el valor int 1.</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chance sea menor a 3 entremos al bloque de código.</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Le pedimos al usuario que ingrese una palabra con input</a:t>
            </a:r>
            <a:endParaRPr sz="1350" b="0" i="0" u="none" strike="noStrike" cap="none">
              <a:solidFill>
                <a:srgbClr val="000000"/>
              </a:solidFill>
              <a:latin typeface="DM Sans"/>
              <a:ea typeface="DM Sans"/>
              <a:cs typeface="DM Sans"/>
              <a:sym typeface="DM Sans"/>
            </a:endParaRPr>
          </a:p>
        </p:txBody>
      </p:sp>
      <p:grpSp>
        <p:nvGrpSpPr>
          <p:cNvPr id="540" name="Google Shape;540;p78"/>
          <p:cNvGrpSpPr/>
          <p:nvPr/>
        </p:nvGrpSpPr>
        <p:grpSpPr>
          <a:xfrm>
            <a:off x="8394894" y="161854"/>
            <a:ext cx="587130" cy="587130"/>
            <a:chOff x="473351" y="619523"/>
            <a:chExt cx="738900" cy="738900"/>
          </a:xfrm>
        </p:grpSpPr>
        <p:sp>
          <p:nvSpPr>
            <p:cNvPr id="541" name="Google Shape;541;p7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2" name="Google Shape;542;p7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pic>
        <p:nvPicPr>
          <p:cNvPr id="543" name="Google Shape;543;p78"/>
          <p:cNvPicPr preferRelativeResize="0"/>
          <p:nvPr/>
        </p:nvPicPr>
        <p:blipFill rotWithShape="1">
          <a:blip r:embed="rId4">
            <a:alphaModFix/>
          </a:blip>
          <a:srcRect/>
          <a:stretch/>
        </p:blipFill>
        <p:spPr>
          <a:xfrm>
            <a:off x="572238" y="1850113"/>
            <a:ext cx="196975" cy="196975"/>
          </a:xfrm>
          <a:prstGeom prst="rect">
            <a:avLst/>
          </a:prstGeom>
          <a:noFill/>
          <a:ln>
            <a:noFill/>
          </a:ln>
        </p:spPr>
      </p:pic>
      <p:pic>
        <p:nvPicPr>
          <p:cNvPr id="544" name="Google Shape;544;p78"/>
          <p:cNvPicPr preferRelativeResize="0"/>
          <p:nvPr/>
        </p:nvPicPr>
        <p:blipFill rotWithShape="1">
          <a:blip r:embed="rId4">
            <a:alphaModFix/>
          </a:blip>
          <a:srcRect/>
          <a:stretch/>
        </p:blipFill>
        <p:spPr>
          <a:xfrm>
            <a:off x="571938" y="2483513"/>
            <a:ext cx="196975" cy="196975"/>
          </a:xfrm>
          <a:prstGeom prst="rect">
            <a:avLst/>
          </a:prstGeom>
          <a:noFill/>
          <a:ln>
            <a:noFill/>
          </a:ln>
        </p:spPr>
      </p:pic>
      <p:pic>
        <p:nvPicPr>
          <p:cNvPr id="545" name="Google Shape;545;p78"/>
          <p:cNvPicPr preferRelativeResize="0"/>
          <p:nvPr/>
        </p:nvPicPr>
        <p:blipFill rotWithShape="1">
          <a:blip r:embed="rId4">
            <a:alphaModFix/>
          </a:blip>
          <a:srcRect/>
          <a:stretch/>
        </p:blipFill>
        <p:spPr>
          <a:xfrm>
            <a:off x="571938" y="3238538"/>
            <a:ext cx="196975" cy="196975"/>
          </a:xfrm>
          <a:prstGeom prst="rect">
            <a:avLst/>
          </a:prstGeom>
          <a:noFill/>
          <a:ln>
            <a:noFill/>
          </a:ln>
        </p:spPr>
      </p:pic>
      <p:cxnSp>
        <p:nvCxnSpPr>
          <p:cNvPr id="546" name="Google Shape;546;p78"/>
          <p:cNvCxnSpPr>
            <a:stCxn id="543" idx="2"/>
            <a:endCxn id="544"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47" name="Google Shape;547;p78"/>
          <p:cNvCxnSpPr>
            <a:stCxn id="544" idx="2"/>
            <a:endCxn id="545" idx="0"/>
          </p:cNvCxnSpPr>
          <p:nvPr/>
        </p:nvCxnSpPr>
        <p:spPr>
          <a:xfrm rot="-5400000" flipH="1">
            <a:off x="391725" y="2959188"/>
            <a:ext cx="558000" cy="600"/>
          </a:xfrm>
          <a:prstGeom prst="bentConnector3">
            <a:avLst>
              <a:gd name="adj1" fmla="val 50004"/>
            </a:avLst>
          </a:prstGeom>
          <a:noFill/>
          <a:ln w="9525" cap="flat" cmpd="sng">
            <a:solidFill>
              <a:srgbClr val="EAFF6A"/>
            </a:solidFill>
            <a:prstDash val="solid"/>
            <a:round/>
            <a:headEnd type="none" w="sm" len="sm"/>
            <a:tailEnd type="none" w="sm" len="sm"/>
          </a:ln>
        </p:spPr>
      </p:cxnSp>
      <p:sp>
        <p:nvSpPr>
          <p:cNvPr id="548" name="Google Shape;548;p7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49" name="Google Shape;549;p78"/>
          <p:cNvSpPr txBox="1"/>
          <p:nvPr/>
        </p:nvSpPr>
        <p:spPr>
          <a:xfrm>
            <a:off x="5037725" y="1755775"/>
            <a:ext cx="34611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Si la palabra es “SI” ingresa al condicional if</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Si ingresa, imprime que lo consiguió en el intento tal y rompe el bucle con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Si la condicional es False vamos a sumar uno a las chances y repetir desde el paso 2</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a:t>
            </a:r>
            <a:r>
              <a:rPr lang="es" sz="1350" b="0" i="0" u="none" strike="noStrike" cap="none">
                <a:solidFill>
                  <a:srgbClr val="000000"/>
                </a:solidFill>
                <a:latin typeface="DM Sans"/>
                <a:ea typeface="DM Sans"/>
                <a:cs typeface="DM Sans"/>
                <a:sym typeface="DM Sans"/>
              </a:rPr>
              <a:t> Si chance es mayor a 3, entramos en el else  e imprimimos</a:t>
            </a:r>
            <a:endParaRPr sz="1350" b="0" i="0" u="none" strike="noStrike" cap="none">
              <a:solidFill>
                <a:srgbClr val="000000"/>
              </a:solidFill>
              <a:latin typeface="DM Sans"/>
              <a:ea typeface="DM Sans"/>
              <a:cs typeface="DM Sans"/>
              <a:sym typeface="DM Sans"/>
            </a:endParaRPr>
          </a:p>
        </p:txBody>
      </p:sp>
      <p:pic>
        <p:nvPicPr>
          <p:cNvPr id="550" name="Google Shape;550;p78"/>
          <p:cNvPicPr preferRelativeResize="0"/>
          <p:nvPr/>
        </p:nvPicPr>
        <p:blipFill rotWithShape="1">
          <a:blip r:embed="rId4">
            <a:alphaModFix/>
          </a:blip>
          <a:srcRect/>
          <a:stretch/>
        </p:blipFill>
        <p:spPr>
          <a:xfrm>
            <a:off x="4763238" y="1850113"/>
            <a:ext cx="196975" cy="196975"/>
          </a:xfrm>
          <a:prstGeom prst="rect">
            <a:avLst/>
          </a:prstGeom>
          <a:noFill/>
          <a:ln>
            <a:noFill/>
          </a:ln>
        </p:spPr>
      </p:pic>
      <p:pic>
        <p:nvPicPr>
          <p:cNvPr id="551" name="Google Shape;551;p78"/>
          <p:cNvPicPr preferRelativeResize="0"/>
          <p:nvPr/>
        </p:nvPicPr>
        <p:blipFill rotWithShape="1">
          <a:blip r:embed="rId4">
            <a:alphaModFix/>
          </a:blip>
          <a:srcRect/>
          <a:stretch/>
        </p:blipFill>
        <p:spPr>
          <a:xfrm>
            <a:off x="4762938" y="2483513"/>
            <a:ext cx="196975" cy="196975"/>
          </a:xfrm>
          <a:prstGeom prst="rect">
            <a:avLst/>
          </a:prstGeom>
          <a:noFill/>
          <a:ln>
            <a:noFill/>
          </a:ln>
        </p:spPr>
      </p:pic>
      <p:pic>
        <p:nvPicPr>
          <p:cNvPr id="552" name="Google Shape;552;p78"/>
          <p:cNvPicPr preferRelativeResize="0"/>
          <p:nvPr/>
        </p:nvPicPr>
        <p:blipFill rotWithShape="1">
          <a:blip r:embed="rId4">
            <a:alphaModFix/>
          </a:blip>
          <a:srcRect/>
          <a:stretch/>
        </p:blipFill>
        <p:spPr>
          <a:xfrm>
            <a:off x="4762938" y="3314738"/>
            <a:ext cx="196975" cy="196975"/>
          </a:xfrm>
          <a:prstGeom prst="rect">
            <a:avLst/>
          </a:prstGeom>
          <a:noFill/>
          <a:ln>
            <a:noFill/>
          </a:ln>
        </p:spPr>
      </p:pic>
      <p:cxnSp>
        <p:nvCxnSpPr>
          <p:cNvPr id="553" name="Google Shape;553;p78"/>
          <p:cNvCxnSpPr>
            <a:stCxn id="550" idx="2"/>
            <a:endCxn id="551" idx="0"/>
          </p:cNvCxnSpPr>
          <p:nvPr/>
        </p:nvCxnSpPr>
        <p:spPr>
          <a:xfrm rot="-5400000" flipH="1">
            <a:off x="4643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54" name="Google Shape;554;p78"/>
          <p:cNvCxnSpPr>
            <a:stCxn id="551" idx="2"/>
            <a:endCxn id="552" idx="0"/>
          </p:cNvCxnSpPr>
          <p:nvPr/>
        </p:nvCxnSpPr>
        <p:spPr>
          <a:xfrm rot="-5400000" flipH="1">
            <a:off x="4544625" y="2997288"/>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pic>
        <p:nvPicPr>
          <p:cNvPr id="555" name="Google Shape;555;p78"/>
          <p:cNvPicPr preferRelativeResize="0"/>
          <p:nvPr/>
        </p:nvPicPr>
        <p:blipFill rotWithShape="1">
          <a:blip r:embed="rId4">
            <a:alphaModFix/>
          </a:blip>
          <a:srcRect/>
          <a:stretch/>
        </p:blipFill>
        <p:spPr>
          <a:xfrm>
            <a:off x="4762938" y="4076738"/>
            <a:ext cx="196975" cy="196975"/>
          </a:xfrm>
          <a:prstGeom prst="rect">
            <a:avLst/>
          </a:prstGeom>
          <a:noFill/>
          <a:ln>
            <a:noFill/>
          </a:ln>
        </p:spPr>
      </p:pic>
      <p:cxnSp>
        <p:nvCxnSpPr>
          <p:cNvPr id="556" name="Google Shape;556;p78"/>
          <p:cNvCxnSpPr/>
          <p:nvPr/>
        </p:nvCxnSpPr>
        <p:spPr>
          <a:xfrm rot="-5400000" flipH="1">
            <a:off x="4544625" y="3759287"/>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smtClean="0">
                <a:solidFill>
                  <a:srgbClr val="FF0000"/>
                </a:solidFill>
                <a:latin typeface="DM Sans"/>
                <a:ea typeface="DM Sans"/>
                <a:cs typeface="DM Sans"/>
                <a:sym typeface="DM Sans"/>
              </a:rPr>
              <a:t>Voy por AQUÌ</a:t>
            </a:r>
            <a:endParaRPr sz="4000" b="1" dirty="0">
              <a:solidFill>
                <a:srgbClr val="FF0000"/>
              </a:solidFill>
              <a:latin typeface="DM Sans"/>
              <a:ea typeface="DM Sans"/>
              <a:cs typeface="DM Sans"/>
              <a:sym typeface="DM Sans"/>
            </a:endParaRPr>
          </a:p>
        </p:txBody>
      </p:sp>
    </p:spTree>
    <p:extLst>
      <p:ext uri="{BB962C8B-B14F-4D97-AF65-F5344CB8AC3E}">
        <p14:creationId xmlns:p14="http://schemas.microsoft.com/office/powerpoint/2010/main" val="1067969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1" name="Google Shape;561;p79"/>
          <p:cNvGrpSpPr/>
          <p:nvPr/>
        </p:nvGrpSpPr>
        <p:grpSpPr>
          <a:xfrm>
            <a:off x="4202556" y="994173"/>
            <a:ext cx="738900" cy="738900"/>
            <a:chOff x="974706" y="2467173"/>
            <a:chExt cx="738900" cy="738900"/>
          </a:xfrm>
        </p:grpSpPr>
        <p:sp>
          <p:nvSpPr>
            <p:cNvPr id="562" name="Google Shape;562;p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3" name="Google Shape;563;p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4" name="Google Shape;564;p79"/>
          <p:cNvSpPr txBox="1"/>
          <p:nvPr/>
        </p:nvSpPr>
        <p:spPr>
          <a:xfrm>
            <a:off x="1461300" y="18421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¡Solicitud de números al usuario</a:t>
            </a:r>
            <a:r>
              <a:rPr lang="es" sz="4000" b="1" i="0" u="none" strike="noStrike" cap="none">
                <a:solidFill>
                  <a:schemeClr val="dk1"/>
                </a:solidFill>
                <a:latin typeface="DM Sans"/>
                <a:ea typeface="DM Sans"/>
                <a:cs typeface="DM Sans"/>
                <a:sym typeface="DM Sans"/>
              </a:rPr>
              <a:t>!</a:t>
            </a:r>
            <a:endParaRPr sz="4000" b="1" i="0" u="none" strike="noStrike" cap="none">
              <a:solidFill>
                <a:schemeClr val="dk1"/>
              </a:solidFill>
              <a:highlight>
                <a:srgbClr val="EAFF6A"/>
              </a:highlight>
              <a:latin typeface="DM Sans"/>
              <a:ea typeface="DM Sans"/>
              <a:cs typeface="DM Sans"/>
              <a:sym typeface="DM Sans"/>
            </a:endParaRPr>
          </a:p>
        </p:txBody>
      </p:sp>
      <p:sp>
        <p:nvSpPr>
          <p:cNvPr id="565" name="Google Shape;565;p79"/>
          <p:cNvSpPr txBox="1"/>
          <p:nvPr/>
        </p:nvSpPr>
        <p:spPr>
          <a:xfrm>
            <a:off x="1050500" y="2971763"/>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chemeClr val="hlink"/>
                </a:solidFill>
                <a:latin typeface="DM Sans"/>
                <a:ea typeface="DM Sans"/>
                <a:cs typeface="DM Sans"/>
                <a:sym typeface="DM Sans"/>
                <a:hlinkClick r:id="rId4"/>
              </a:rPr>
              <a:t>notebook</a:t>
            </a:r>
            <a:r>
              <a:rPr lang="es" sz="2000" b="0" i="0" u="none" strike="noStrike" cap="none">
                <a:solidFill>
                  <a:srgbClr val="999999"/>
                </a:solidFill>
                <a:latin typeface="DM Sans"/>
                <a:ea typeface="DM Sans"/>
                <a:cs typeface="DM Sans"/>
                <a:sym typeface="DM Sans"/>
              </a:rPr>
              <a:t> 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While</a:t>
            </a:r>
            <a:endParaRPr sz="2000" b="0" i="0" u="none" strike="noStrike" cap="none">
              <a:solidFill>
                <a:srgbClr val="999999"/>
              </a:solidFill>
              <a:latin typeface="DM Sans"/>
              <a:ea typeface="DM Sans"/>
              <a:cs typeface="DM Sans"/>
              <a:sym typeface="DM Sans"/>
            </a:endParaRPr>
          </a:p>
        </p:txBody>
      </p:sp>
      <p:sp>
        <p:nvSpPr>
          <p:cNvPr id="566" name="Google Shape;566;p79"/>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a 15 minutos</a:t>
            </a:r>
            <a:endParaRPr sz="2000" b="1">
              <a:solidFill>
                <a:srgbClr val="83AEFB"/>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80"/>
          <p:cNvPicPr preferRelativeResize="0"/>
          <p:nvPr/>
        </p:nvPicPr>
        <p:blipFill rotWithShape="1">
          <a:blip r:embed="rId3">
            <a:alphaModFix/>
          </a:blip>
          <a:srcRect l="5567" r="39904"/>
          <a:stretch/>
        </p:blipFill>
        <p:spPr>
          <a:xfrm>
            <a:off x="5396250" y="76200"/>
            <a:ext cx="3704024" cy="4991100"/>
          </a:xfrm>
          <a:prstGeom prst="rect">
            <a:avLst/>
          </a:prstGeom>
          <a:noFill/>
          <a:ln>
            <a:noFill/>
          </a:ln>
        </p:spPr>
      </p:pic>
      <p:grpSp>
        <p:nvGrpSpPr>
          <p:cNvPr id="572" name="Google Shape;572;p80"/>
          <p:cNvGrpSpPr/>
          <p:nvPr/>
        </p:nvGrpSpPr>
        <p:grpSpPr>
          <a:xfrm>
            <a:off x="457347" y="468298"/>
            <a:ext cx="431074" cy="431074"/>
            <a:chOff x="974706" y="2467173"/>
            <a:chExt cx="738900" cy="738900"/>
          </a:xfrm>
        </p:grpSpPr>
        <p:sp>
          <p:nvSpPr>
            <p:cNvPr id="573" name="Google Shape;573;p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4" name="Google Shape;574;p8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575" name="Google Shape;575;p80"/>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¡Solicitud de nros al usuario!</a:t>
            </a:r>
            <a:endParaRPr sz="4000" b="1" i="0" u="none" strike="noStrike" cap="none">
              <a:solidFill>
                <a:schemeClr val="dk1"/>
              </a:solidFill>
              <a:latin typeface="DM Sans"/>
              <a:ea typeface="DM Sans"/>
              <a:cs typeface="DM Sans"/>
              <a:sym typeface="DM Sans"/>
            </a:endParaRPr>
          </a:p>
        </p:txBody>
      </p:sp>
      <p:sp>
        <p:nvSpPr>
          <p:cNvPr id="576" name="Google Shape;576;p80"/>
          <p:cNvSpPr txBox="1"/>
          <p:nvPr/>
        </p:nvSpPr>
        <p:spPr>
          <a:xfrm>
            <a:off x="561407" y="2188442"/>
            <a:ext cx="4474200" cy="2678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Calcular la suma de una cantidad de números enteros ingresados por el usuario directamente utilizando la función input ().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finalizar la ejecución del </a:t>
            </a:r>
            <a:r>
              <a:rPr lang="es" sz="1350">
                <a:latin typeface="DM Sans"/>
                <a:ea typeface="DM Sans"/>
                <a:cs typeface="DM Sans"/>
                <a:sym typeface="DM Sans"/>
              </a:rPr>
              <a:t>programa,</a:t>
            </a:r>
            <a:r>
              <a:rPr lang="es" sz="1350" b="0" i="0" u="none" strike="noStrike" cap="none">
                <a:solidFill>
                  <a:srgbClr val="000000"/>
                </a:solidFill>
                <a:latin typeface="DM Sans"/>
                <a:ea typeface="DM Sans"/>
                <a:cs typeface="DM Sans"/>
                <a:sym typeface="DM Sans"/>
              </a:rPr>
              <a:t> el usuario debe escribir la palabra exit(). El programa debe validar dicha acción.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Finalmente,</a:t>
            </a:r>
            <a:r>
              <a:rPr lang="es" sz="1350" b="0" i="0" u="none" strike="noStrike" cap="none">
                <a:solidFill>
                  <a:srgbClr val="000000"/>
                </a:solidFill>
                <a:latin typeface="DM Sans"/>
                <a:ea typeface="DM Sans"/>
                <a:cs typeface="DM Sans"/>
                <a:sym typeface="DM Sans"/>
              </a:rPr>
              <a:t> el algoritmo debe mostrar la suma parcial y total obtenida.</a:t>
            </a:r>
            <a:endParaRPr sz="1350" b="0" i="0" u="none" strike="noStrike" cap="none">
              <a:solidFill>
                <a:srgbClr val="000000"/>
              </a:solidFill>
              <a:latin typeface="DM Sans"/>
              <a:ea typeface="DM Sans"/>
              <a:cs typeface="DM Sans"/>
              <a:sym typeface="DM Sans"/>
            </a:endParaRPr>
          </a:p>
        </p:txBody>
      </p:sp>
      <p:sp>
        <p:nvSpPr>
          <p:cNvPr id="577" name="Google Shape;577;p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83AEFB"/>
                </a:solidFill>
                <a:latin typeface="DM Sans"/>
                <a:ea typeface="DM Sans"/>
                <a:cs typeface="DM Sans"/>
                <a:sym typeface="DM Sans"/>
              </a:rPr>
              <a:t>Instrucciones</a:t>
            </a:r>
            <a:endParaRPr sz="4000" b="1">
              <a:solidFill>
                <a:srgbClr val="83AEFB"/>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2"/>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Bucles en Python</a:t>
            </a:r>
            <a:endParaRPr sz="4000" b="1" i="0" u="none" strike="noStrike" cap="none">
              <a:solidFill>
                <a:srgbClr val="83AEFB"/>
              </a:solidFill>
              <a:latin typeface="DM Sans"/>
              <a:ea typeface="DM Sans"/>
              <a:cs typeface="DM Sans"/>
              <a:sym typeface="DM Sans"/>
            </a:endParaRPr>
          </a:p>
        </p:txBody>
      </p:sp>
      <p:sp>
        <p:nvSpPr>
          <p:cNvPr id="588" name="Google Shape;588;p82"/>
          <p:cNvSpPr txBox="1"/>
          <p:nvPr/>
        </p:nvSpPr>
        <p:spPr>
          <a:xfrm>
            <a:off x="541925" y="2212975"/>
            <a:ext cx="34611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Usar bucles en Python nos permite automatizar y repetir tareas de manera eficiente.</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Sin embargo, a veces, es posible que un factor externo influya en la forma en que se ejecuta su programa.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589" name="Google Shape;589;p82"/>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590" name="Google Shape;590;p82"/>
          <p:cNvPicPr preferRelativeResize="0"/>
          <p:nvPr/>
        </p:nvPicPr>
        <p:blipFill rotWithShape="1">
          <a:blip r:embed="rId3">
            <a:alphaModFix/>
          </a:blip>
          <a:srcRect/>
          <a:stretch/>
        </p:blipFill>
        <p:spPr>
          <a:xfrm>
            <a:off x="5578750" y="1815625"/>
            <a:ext cx="1923800" cy="1923800"/>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Instrucciones</a:t>
            </a:r>
            <a:endParaRPr sz="4000" b="1">
              <a:solidFill>
                <a:schemeClr val="dk1"/>
              </a:solidFill>
              <a:latin typeface="DM Sans"/>
              <a:ea typeface="DM Sans"/>
              <a:cs typeface="DM Sans"/>
              <a:sym typeface="DM Sans"/>
            </a:endParaRPr>
          </a:p>
        </p:txBody>
      </p:sp>
      <p:sp>
        <p:nvSpPr>
          <p:cNvPr id="596" name="Google Shape;596;p83"/>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esto sucede, es posible que prefiramos que nuestro programa cierre un bucle por completo, omita parte de un bucle antes de continuar o ignore ese factor externo.</a:t>
            </a:r>
            <a:endParaRPr sz="1350">
              <a:latin typeface="DM Sans"/>
              <a:ea typeface="DM Sans"/>
              <a:cs typeface="DM Sans"/>
              <a:sym typeface="DM Sans"/>
            </a:endParaRPr>
          </a:p>
        </p:txBody>
      </p:sp>
      <p:sp>
        <p:nvSpPr>
          <p:cNvPr id="597" name="Google Shape;597;p83"/>
          <p:cNvSpPr txBox="1"/>
          <p:nvPr/>
        </p:nvSpPr>
        <p:spPr>
          <a:xfrm>
            <a:off x="4527575"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hacer estas acciones Python nos brinda las instrucciones </a:t>
            </a:r>
            <a:r>
              <a:rPr lang="es" sz="1350" b="1">
                <a:latin typeface="DM Sans"/>
                <a:ea typeface="DM Sans"/>
                <a:cs typeface="DM Sans"/>
                <a:sym typeface="DM Sans"/>
              </a:rPr>
              <a:t>break</a:t>
            </a:r>
            <a:r>
              <a:rPr lang="es" sz="1350">
                <a:latin typeface="DM Sans"/>
                <a:ea typeface="DM Sans"/>
                <a:cs typeface="DM Sans"/>
                <a:sym typeface="DM Sans"/>
              </a:rPr>
              <a:t>, </a:t>
            </a:r>
            <a:r>
              <a:rPr lang="es" sz="1350" b="1">
                <a:latin typeface="DM Sans"/>
                <a:ea typeface="DM Sans"/>
                <a:cs typeface="DM Sans"/>
                <a:sym typeface="DM Sans"/>
              </a:rPr>
              <a:t>continue </a:t>
            </a:r>
            <a:r>
              <a:rPr lang="es" sz="1350">
                <a:latin typeface="DM Sans"/>
                <a:ea typeface="DM Sans"/>
                <a:cs typeface="DM Sans"/>
                <a:sym typeface="DM Sans"/>
              </a:rPr>
              <a:t>y </a:t>
            </a:r>
            <a:r>
              <a:rPr lang="es" sz="1350" b="1">
                <a:latin typeface="DM Sans"/>
                <a:ea typeface="DM Sans"/>
                <a:cs typeface="DM Sans"/>
                <a:sym typeface="DM Sans"/>
              </a:rPr>
              <a:t>pass</a:t>
            </a:r>
            <a:r>
              <a:rPr lang="es"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de control</a:t>
            </a:r>
            <a:endParaRPr sz="4000" b="1" i="0" u="none" strike="noStrike" cap="none">
              <a:solidFill>
                <a:schemeClr val="dk1"/>
              </a:solidFill>
              <a:latin typeface="DM Sans"/>
              <a:ea typeface="DM Sans"/>
              <a:cs typeface="DM Sans"/>
              <a:sym typeface="DM Sans"/>
            </a:endParaRPr>
          </a:p>
        </p:txBody>
      </p:sp>
      <p:sp>
        <p:nvSpPr>
          <p:cNvPr id="125" name="Google Shape;125;p32"/>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Se dividen en dos tipos, las de control condicional y las de control iterativo. (A las siguientes imágenes se le denomina diagrama de flujo)</a:t>
            </a:r>
            <a:endParaRPr sz="1350" b="0" i="0" u="none" strike="noStrike" cap="none">
              <a:solidFill>
                <a:srgbClr val="000000"/>
              </a:solidFill>
              <a:latin typeface="DM Sans"/>
              <a:ea typeface="DM Sans"/>
              <a:cs typeface="DM Sans"/>
              <a:sym typeface="DM Sans"/>
            </a:endParaRPr>
          </a:p>
        </p:txBody>
      </p:sp>
      <p:sp>
        <p:nvSpPr>
          <p:cNvPr id="126" name="Google Shape;126;p32"/>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Nos centraremos en las sentencias de control condicional.</a:t>
            </a:r>
            <a:endParaRPr sz="1350" b="0" i="0" u="none" strike="noStrike" cap="none">
              <a:solidFill>
                <a:srgbClr val="000000"/>
              </a:solidFill>
              <a:latin typeface="DM Sans"/>
              <a:ea typeface="DM Sans"/>
              <a:cs typeface="DM Sans"/>
              <a:sym typeface="DM Sans"/>
            </a:endParaRPr>
          </a:p>
        </p:txBody>
      </p:sp>
      <p:pic>
        <p:nvPicPr>
          <p:cNvPr id="127" name="Google Shape;127;p32"/>
          <p:cNvPicPr preferRelativeResize="0"/>
          <p:nvPr/>
        </p:nvPicPr>
        <p:blipFill rotWithShape="1">
          <a:blip r:embed="rId3">
            <a:alphaModFix/>
          </a:blip>
          <a:srcRect/>
          <a:stretch/>
        </p:blipFill>
        <p:spPr>
          <a:xfrm>
            <a:off x="1064250" y="2708500"/>
            <a:ext cx="6516976" cy="1836300"/>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rgbClr val="83AEFB"/>
              </a:solidFill>
              <a:latin typeface="DM Sans"/>
              <a:ea typeface="DM Sans"/>
              <a:cs typeface="DM Sans"/>
              <a:sym typeface="DM Sans"/>
            </a:endParaRPr>
          </a:p>
        </p:txBody>
      </p:sp>
      <p:sp>
        <p:nvSpPr>
          <p:cNvPr id="608" name="Google Shape;608;p85"/>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Comencemos por uno de los más sencillos y más utilizados:</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Python, la instrucción break le proporciona la oportunidad de cerrar un bucle cuando se activa una condición externa. Debe poner la instrucción break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sp>
        <p:nvSpPr>
          <p:cNvPr id="609" name="Google Shape;609;p8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610" name="Google Shape;610;p85"/>
          <p:cNvPicPr preferRelativeResize="0"/>
          <p:nvPr/>
        </p:nvPicPr>
        <p:blipFill rotWithShape="1">
          <a:blip r:embed="rId3">
            <a:alphaModFix/>
          </a:blip>
          <a:srcRect/>
          <a:stretch/>
        </p:blipFill>
        <p:spPr>
          <a:xfrm>
            <a:off x="5707350" y="1917125"/>
            <a:ext cx="1814550" cy="1814550"/>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6"/>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616" name="Google Shape;616;p86"/>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Salimos del bucle cuando </a:t>
            </a:r>
            <a:r>
              <a:rPr lang="es" sz="1350" b="1" i="0" u="none" strike="noStrike" cap="none" dirty="0">
                <a:solidFill>
                  <a:srgbClr val="000000"/>
                </a:solidFill>
                <a:latin typeface="DM Sans"/>
                <a:ea typeface="DM Sans"/>
                <a:cs typeface="DM Sans"/>
                <a:sym typeface="DM Sans"/>
              </a:rPr>
              <a:t>i </a:t>
            </a:r>
            <a:r>
              <a:rPr lang="es" sz="1350" b="0" i="0" u="none" strike="noStrike" cap="none" dirty="0">
                <a:solidFill>
                  <a:srgbClr val="000000"/>
                </a:solidFill>
                <a:latin typeface="DM Sans"/>
                <a:ea typeface="DM Sans"/>
                <a:cs typeface="DM Sans"/>
                <a:sym typeface="DM Sans"/>
              </a:rPr>
              <a:t>es igual a </a:t>
            </a:r>
            <a:r>
              <a:rPr lang="es" sz="1350" b="1" i="0" u="none" strike="noStrike" cap="none" dirty="0">
                <a:solidFill>
                  <a:srgbClr val="000000"/>
                </a:solidFill>
                <a:latin typeface="DM Sans"/>
                <a:ea typeface="DM Sans"/>
                <a:cs typeface="DM Sans"/>
                <a:sym typeface="DM Sans"/>
              </a:rPr>
              <a:t>3</a:t>
            </a:r>
            <a:endParaRPr b="1" dirty="0"/>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i &lt; 6:</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print(i)</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if i == 3:</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break</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 += 1</a:t>
            </a:r>
            <a:br>
              <a:rPr lang="es" sz="1350" b="0" i="0" u="none" strike="noStrike" cap="none" dirty="0">
                <a:solidFill>
                  <a:srgbClr val="000000"/>
                </a:solidFill>
                <a:latin typeface="DM Sans"/>
                <a:ea typeface="DM Sans"/>
                <a:cs typeface="DM Sans"/>
                <a:sym typeface="DM Sans"/>
              </a:rPr>
            </a:br>
            <a:endParaRPr sz="1350" b="0" i="0" u="none" strike="noStrike" cap="none" dirty="0">
              <a:solidFill>
                <a:srgbClr val="000000"/>
              </a:solidFill>
              <a:highlight>
                <a:srgbClr val="EAFF6A"/>
              </a:highlight>
              <a:latin typeface="DM Sans"/>
              <a:ea typeface="DM Sans"/>
              <a:cs typeface="DM Sans"/>
              <a:sym typeface="DM Sans"/>
            </a:endParaRPr>
          </a:p>
        </p:txBody>
      </p:sp>
      <p:sp>
        <p:nvSpPr>
          <p:cNvPr id="617" name="Google Shape;617;p86"/>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18" name="Google Shape;618;p86"/>
          <p:cNvGrpSpPr/>
          <p:nvPr/>
        </p:nvGrpSpPr>
        <p:grpSpPr>
          <a:xfrm>
            <a:off x="8394894" y="161854"/>
            <a:ext cx="587130" cy="587130"/>
            <a:chOff x="473351" y="619523"/>
            <a:chExt cx="738900" cy="738900"/>
          </a:xfrm>
        </p:grpSpPr>
        <p:sp>
          <p:nvSpPr>
            <p:cNvPr id="619" name="Google Shape;619;p8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0" name="Google Shape;620;p8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grpSp>
        <p:nvGrpSpPr>
          <p:cNvPr id="625" name="Google Shape;625;p87"/>
          <p:cNvGrpSpPr/>
          <p:nvPr/>
        </p:nvGrpSpPr>
        <p:grpSpPr>
          <a:xfrm>
            <a:off x="4202556" y="994173"/>
            <a:ext cx="738900" cy="738900"/>
            <a:chOff x="974706" y="2467173"/>
            <a:chExt cx="738900" cy="738900"/>
          </a:xfrm>
        </p:grpSpPr>
        <p:sp>
          <p:nvSpPr>
            <p:cNvPr id="626" name="Google Shape;626;p8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7" name="Google Shape;627;p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28" name="Google Shape;628;p8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highlight>
                <a:srgbClr val="EAFF6A"/>
              </a:highlight>
              <a:latin typeface="DM Sans"/>
              <a:ea typeface="DM Sans"/>
              <a:cs typeface="DM Sans"/>
              <a:sym typeface="DM Sans"/>
            </a:endParaRPr>
          </a:p>
        </p:txBody>
      </p:sp>
      <p:sp>
        <p:nvSpPr>
          <p:cNvPr id="629" name="Google Shape;629;p87"/>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
        <p:nvSpPr>
          <p:cNvPr id="630" name="Google Shape;630;p87"/>
          <p:cNvSpPr txBox="1"/>
          <p:nvPr/>
        </p:nvSpPr>
        <p:spPr>
          <a:xfrm>
            <a:off x="987300" y="29475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999999"/>
                </a:solidFill>
                <a:latin typeface="DM Sans"/>
                <a:ea typeface="DM Sans"/>
                <a:cs typeface="DM Sans"/>
                <a:sym typeface="DM Sans"/>
              </a:rPr>
              <a:t>Es hora de programar mentalmente.</a:t>
            </a:r>
            <a:endParaRPr sz="2000">
              <a:solidFill>
                <a:srgbClr val="999999"/>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635" name="Google Shape;635;p88"/>
          <p:cNvGrpSpPr/>
          <p:nvPr/>
        </p:nvGrpSpPr>
        <p:grpSpPr>
          <a:xfrm>
            <a:off x="457347" y="468297"/>
            <a:ext cx="431074" cy="431074"/>
            <a:chOff x="974706" y="2467173"/>
            <a:chExt cx="738900" cy="738900"/>
          </a:xfrm>
        </p:grpSpPr>
        <p:sp>
          <p:nvSpPr>
            <p:cNvPr id="636" name="Google Shape;636;p8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7" name="Google Shape;637;p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38" name="Google Shape;638;p88"/>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latin typeface="DM Sans"/>
              <a:ea typeface="DM Sans"/>
              <a:cs typeface="DM Sans"/>
              <a:sym typeface="DM Sans"/>
            </a:endParaRPr>
          </a:p>
        </p:txBody>
      </p:sp>
      <p:pic>
        <p:nvPicPr>
          <p:cNvPr id="639" name="Google Shape;639;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40" name="Google Shape;640;p88"/>
          <p:cNvSpPr txBox="1"/>
          <p:nvPr/>
        </p:nvSpPr>
        <p:spPr>
          <a:xfrm>
            <a:off x="636725" y="1820638"/>
            <a:ext cx="49872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Observa el código y busca comprender qué sucedió en este caso: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641" name="Google Shape;641;p88"/>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642" name="Google Shape;642;p88"/>
          <p:cNvSpPr txBox="1"/>
          <p:nvPr/>
        </p:nvSpPr>
        <p:spPr>
          <a:xfrm>
            <a:off x="2958125" y="2571750"/>
            <a:ext cx="3834600" cy="174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x = 5</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while True:</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x -= 1</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print(x)</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if x == 0:</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break</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print("Fin del bucle")</a:t>
            </a:r>
            <a:endParaRPr sz="1450" i="0" u="none" strike="noStrike" cap="none">
              <a:solidFill>
                <a:srgbClr val="000000"/>
              </a:solidFill>
              <a:latin typeface="Consolas"/>
              <a:ea typeface="Consolas"/>
              <a:cs typeface="Consolas"/>
              <a:sym typeface="Consolas"/>
            </a:endParaRPr>
          </a:p>
        </p:txBody>
      </p:sp>
      <p:sp>
        <p:nvSpPr>
          <p:cNvPr id="643" name="Google Shape;643;p88"/>
          <p:cNvSpPr txBox="1"/>
          <p:nvPr/>
        </p:nvSpPr>
        <p:spPr>
          <a:xfrm>
            <a:off x="457350" y="4427875"/>
            <a:ext cx="7335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rgbClr val="EAFF6A"/>
                </a:highlight>
                <a:latin typeface="DM Sans"/>
                <a:ea typeface="DM Sans"/>
                <a:cs typeface="DM Sans"/>
                <a:sym typeface="DM Sans"/>
              </a:rPr>
              <a:t>Una vez que el profesor se los solicite, expliquenlo mediante el chat o activando micrófono</a:t>
            </a:r>
            <a:endParaRPr sz="1350">
              <a:highlight>
                <a:srgbClr val="EAFF6A"/>
              </a:highlight>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54" name="Google Shape;654;p90"/>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instrucción continue da la opción de omitir la parte de un bucle en la que se activa una condición externa, pero continuar para completar el resto del bucle. Es decir, la iteración actual del bucle se interrumpirá, pero el programa volverá a la parte superior del bucle.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Debe poner la instrucción continue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pic>
        <p:nvPicPr>
          <p:cNvPr id="655" name="Google Shape;655;p90"/>
          <p:cNvPicPr preferRelativeResize="0"/>
          <p:nvPr/>
        </p:nvPicPr>
        <p:blipFill rotWithShape="1">
          <a:blip r:embed="rId3">
            <a:alphaModFix/>
          </a:blip>
          <a:srcRect/>
          <a:stretch/>
        </p:blipFill>
        <p:spPr>
          <a:xfrm>
            <a:off x="5067675" y="1894775"/>
            <a:ext cx="2961874" cy="2086525"/>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9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62" name="Google Shape;662;p91"/>
          <p:cNvSpPr txBox="1"/>
          <p:nvPr/>
        </p:nvSpPr>
        <p:spPr>
          <a:xfrm>
            <a:off x="846725" y="16033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Veamos un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 = 0</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i &lt; 6:</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if i == 3:</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continue</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print(i)</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663" name="Google Shape;663;p91"/>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64" name="Google Shape;664;p91"/>
          <p:cNvGrpSpPr/>
          <p:nvPr/>
        </p:nvGrpSpPr>
        <p:grpSpPr>
          <a:xfrm>
            <a:off x="8394894" y="161854"/>
            <a:ext cx="587130" cy="587130"/>
            <a:chOff x="473351" y="619523"/>
            <a:chExt cx="738900" cy="738900"/>
          </a:xfrm>
        </p:grpSpPr>
        <p:sp>
          <p:nvSpPr>
            <p:cNvPr id="665" name="Google Shape;665;p9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6" name="Google Shape;666;p9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667" name="Google Shape;667;p91"/>
          <p:cNvSpPr txBox="1"/>
          <p:nvPr/>
        </p:nvSpPr>
        <p:spPr>
          <a:xfrm>
            <a:off x="846725" y="4060075"/>
            <a:ext cx="54720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Ejecuta el código para analizar que fue lo que pas</a:t>
            </a:r>
            <a:r>
              <a:rPr lang="es" sz="1350">
                <a:highlight>
                  <a:srgbClr val="EA90FF"/>
                </a:highlight>
                <a:latin typeface="DM Sans"/>
                <a:ea typeface="DM Sans"/>
                <a:cs typeface="DM Sans"/>
                <a:sym typeface="DM Sans"/>
              </a:rPr>
              <a:t>ó</a:t>
            </a:r>
            <a:endParaRPr sz="1350" b="0" i="0" u="none" strike="noStrike" cap="none">
              <a:solidFill>
                <a:srgbClr val="000000"/>
              </a:solidFill>
              <a:highlight>
                <a:srgbClr val="EA90FF"/>
              </a:highlight>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rgbClr val="83AEFB"/>
              </a:solidFill>
              <a:latin typeface="DM Sans"/>
              <a:ea typeface="DM Sans"/>
              <a:cs typeface="DM Sans"/>
              <a:sym typeface="DM Sans"/>
            </a:endParaRPr>
          </a:p>
        </p:txBody>
      </p:sp>
      <p:sp>
        <p:nvSpPr>
          <p:cNvPr id="678" name="Google Shape;678;p93"/>
          <p:cNvSpPr txBox="1"/>
          <p:nvPr/>
        </p:nvSpPr>
        <p:spPr>
          <a:xfrm>
            <a:off x="473350" y="1358425"/>
            <a:ext cx="37224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Cuando se activa una condición externa, la instrucción pass permite manejar la condición sin que el bucle se vea afectado de ninguna manera; todo el código continuará leyéndose a menos que se produzca la instrucción break u otra instrucción.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Debes poner la instrucción pass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679" name="Google Shape;679;p93"/>
          <p:cNvSpPr txBox="1"/>
          <p:nvPr/>
        </p:nvSpPr>
        <p:spPr>
          <a:xfrm>
            <a:off x="4698585" y="946430"/>
            <a:ext cx="3000000" cy="392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n &lt; 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n ==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print('n vale' , n)</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n &lt; 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n ==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print('n vale' , n)</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Ejecuta el código para analizar las diferencias ☺</a:t>
            </a:r>
            <a:endParaRPr sz="135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94"/>
          <p:cNvGrpSpPr/>
          <p:nvPr/>
        </p:nvGrpSpPr>
        <p:grpSpPr>
          <a:xfrm>
            <a:off x="473371" y="619433"/>
            <a:ext cx="738905" cy="738905"/>
            <a:chOff x="575612" y="1950748"/>
            <a:chExt cx="431100" cy="431100"/>
          </a:xfrm>
        </p:grpSpPr>
        <p:sp>
          <p:nvSpPr>
            <p:cNvPr id="685" name="Google Shape;685;p94"/>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6" name="Google Shape;686;p94"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87" name="Google Shape;687;p9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688" name="Google Shape;688;p94"/>
          <p:cNvSpPr txBox="1"/>
          <p:nvPr/>
        </p:nvSpPr>
        <p:spPr>
          <a:xfrm>
            <a:off x="473350" y="1626100"/>
            <a:ext cx="71694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rgbClr val="B7B7B7"/>
                </a:solidFill>
                <a:latin typeface="DM Sans"/>
                <a:ea typeface="DM Sans"/>
                <a:cs typeface="DM Sans"/>
                <a:sym typeface="DM Sans"/>
              </a:rPr>
              <a:t>¿Qué pasó en este ejemplo?</a:t>
            </a:r>
            <a:br>
              <a:rPr lang="es" sz="2500" b="0" i="0" u="none" strike="noStrike" cap="none">
                <a:solidFill>
                  <a:srgbClr val="B7B7B7"/>
                </a:solidFill>
                <a:latin typeface="DM Sans"/>
                <a:ea typeface="DM Sans"/>
                <a:cs typeface="DM Sans"/>
                <a:sym typeface="DM Sans"/>
              </a:rPr>
            </a:br>
            <a:r>
              <a:rPr lang="es" sz="2500" i="0" u="none" strike="noStrike" cap="none">
                <a:solidFill>
                  <a:srgbClr val="B7B7B7"/>
                </a:solidFill>
                <a:latin typeface="Consolas"/>
                <a:ea typeface="Consolas"/>
                <a:cs typeface="Consolas"/>
                <a:sym typeface="Consolas"/>
              </a:rPr>
              <a:t>c = -3</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while c &lt; 10:</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c += 1</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if c == 2:</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pass</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print('c vale', c)</a:t>
            </a:r>
            <a:endParaRPr sz="2500" i="0" u="none" strike="noStrike" cap="none">
              <a:solidFill>
                <a:srgbClr val="B7B7B7"/>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3"/>
          <p:cNvSpPr txBox="1"/>
          <p:nvPr/>
        </p:nvSpPr>
        <p:spPr>
          <a:xfrm>
            <a:off x="457725" y="1071050"/>
            <a:ext cx="5254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Diagramas de flujo</a:t>
            </a:r>
            <a:endParaRPr sz="4000" b="1" i="0" u="none" strike="noStrike" cap="none">
              <a:solidFill>
                <a:schemeClr val="dk1"/>
              </a:solidFill>
              <a:latin typeface="DM Sans"/>
              <a:ea typeface="DM Sans"/>
              <a:cs typeface="DM Sans"/>
              <a:sym typeface="DM Sans"/>
            </a:endParaRPr>
          </a:p>
        </p:txBody>
      </p:sp>
      <p:sp>
        <p:nvSpPr>
          <p:cNvPr id="133" name="Google Shape;133;p33"/>
          <p:cNvSpPr txBox="1"/>
          <p:nvPr/>
        </p:nvSpPr>
        <p:spPr>
          <a:xfrm>
            <a:off x="457725" y="2059225"/>
            <a:ext cx="3990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Expresan nuestros algoritmos en forma de diagrama mediante una representación gráfica basada en figuras geométricas que varían según la estructura del código.</a:t>
            </a: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Una app recomendada que se suele utilizar es </a:t>
            </a:r>
            <a:r>
              <a:rPr lang="es" sz="1350" b="1" i="0" u="sng" strike="noStrike" cap="none" dirty="0">
                <a:solidFill>
                  <a:schemeClr val="hlink"/>
                </a:solidFill>
                <a:latin typeface="DM Sans"/>
                <a:ea typeface="DM Sans"/>
                <a:cs typeface="DM Sans"/>
                <a:sym typeface="DM Sans"/>
                <a:hlinkClick r:id="rId3"/>
              </a:rPr>
              <a:t>Diagrams</a:t>
            </a:r>
            <a:endParaRPr sz="1350" b="1" i="0" u="none" strike="noStrike" cap="none" dirty="0">
              <a:solidFill>
                <a:srgbClr val="000000"/>
              </a:solidFill>
              <a:latin typeface="DM Sans"/>
              <a:ea typeface="DM Sans"/>
              <a:cs typeface="DM Sans"/>
              <a:sym typeface="DM Sans"/>
            </a:endParaRPr>
          </a:p>
        </p:txBody>
      </p:sp>
      <p:pic>
        <p:nvPicPr>
          <p:cNvPr id="134" name="Google Shape;134;p33"/>
          <p:cNvPicPr preferRelativeResize="0"/>
          <p:nvPr/>
        </p:nvPicPr>
        <p:blipFill rotWithShape="1">
          <a:blip r:embed="rId4">
            <a:alphaModFix/>
          </a:blip>
          <a:srcRect/>
          <a:stretch/>
        </p:blipFill>
        <p:spPr>
          <a:xfrm>
            <a:off x="4766750" y="1870488"/>
            <a:ext cx="3892999" cy="2224575"/>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5"/>
          <p:cNvSpPr txBox="1"/>
          <p:nvPr/>
        </p:nvSpPr>
        <p:spPr>
          <a:xfrm>
            <a:off x="1461300" y="204155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For (repetir pero sabiendo la cantidad)</a:t>
            </a:r>
            <a:endParaRPr sz="4000" b="1" dirty="0">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dirty="0">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699" name="Google Shape;699;p96"/>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Ahora seguiremos con la sentencia iterativa que podríamos decir es la más usada For (para).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utiliza para recorrer los elementos de un objeto iterable (lista, tupla…) y ejecutar un bloque de código, o sea, tiene un número predeterminado de veces que itera.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00" name="Google Shape;700;p96"/>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7"/>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7"/>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07" name="Google Shape;707;p97"/>
          <p:cNvSpPr txBox="1"/>
          <p:nvPr/>
        </p:nvSpPr>
        <p:spPr>
          <a:xfrm>
            <a:off x="457725" y="2211625"/>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cada paso de la iteración se tiene en cuenta a un único elemento del objeto iterable, sobre el </a:t>
            </a:r>
            <a:r>
              <a:rPr lang="es" sz="1350">
                <a:latin typeface="DM Sans"/>
                <a:ea typeface="DM Sans"/>
                <a:cs typeface="DM Sans"/>
                <a:sym typeface="DM Sans"/>
              </a:rPr>
              <a:t>cual</a:t>
            </a:r>
            <a:r>
              <a:rPr lang="es" sz="1350" b="0" i="0" u="none" strike="noStrike" cap="none">
                <a:solidFill>
                  <a:srgbClr val="000000"/>
                </a:solidFill>
                <a:latin typeface="DM Sans"/>
                <a:ea typeface="DM Sans"/>
                <a:cs typeface="DM Sans"/>
                <a:sym typeface="DM Sans"/>
              </a:rPr>
              <a:t> se pueden aplicar una serie de operaciones.</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lista = [1,2,3,4,5]</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valor in lista: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print('Soy un item de la lista y valgo', valor)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 gráfico</a:t>
            </a:r>
            <a:endParaRPr sz="4000" b="1" i="0" u="none" strike="noStrike" cap="none">
              <a:solidFill>
                <a:srgbClr val="83AEFB"/>
              </a:solidFill>
              <a:latin typeface="DM Sans"/>
              <a:ea typeface="DM Sans"/>
              <a:cs typeface="DM Sans"/>
              <a:sym typeface="DM Sans"/>
            </a:endParaRPr>
          </a:p>
        </p:txBody>
      </p:sp>
      <p:sp>
        <p:nvSpPr>
          <p:cNvPr id="713" name="Google Shape;713;p98"/>
          <p:cNvSpPr txBox="1"/>
          <p:nvPr/>
        </p:nvSpPr>
        <p:spPr>
          <a:xfrm>
            <a:off x="473350" y="1831975"/>
            <a:ext cx="2799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highlight>
                  <a:srgbClr val="EAFF6A"/>
                </a:highlight>
                <a:latin typeface="DM Sans"/>
                <a:ea typeface="DM Sans"/>
                <a:cs typeface="DM Sans"/>
                <a:sym typeface="DM Sans"/>
              </a:rPr>
              <a:t>Valor </a:t>
            </a:r>
            <a:r>
              <a:rPr lang="es" sz="1350" b="0" i="0" u="none" strike="noStrike" cap="none">
                <a:solidFill>
                  <a:srgbClr val="000000"/>
                </a:solidFill>
                <a:latin typeface="DM Sans"/>
                <a:ea typeface="DM Sans"/>
                <a:cs typeface="DM Sans"/>
                <a:sym typeface="DM Sans"/>
              </a:rPr>
              <a:t>simplemente es una copia local, no afecta fuera del bucle a menos que se devuelva el valor.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14" name="Google Shape;714;p98"/>
          <p:cNvPicPr preferRelativeResize="0"/>
          <p:nvPr/>
        </p:nvPicPr>
        <p:blipFill rotWithShape="1">
          <a:blip r:embed="rId3">
            <a:alphaModFix/>
          </a:blip>
          <a:srcRect/>
          <a:stretch/>
        </p:blipFill>
        <p:spPr>
          <a:xfrm>
            <a:off x="3272775" y="1928124"/>
            <a:ext cx="5195551" cy="2419576"/>
          </a:xfrm>
          <a:prstGeom prst="rect">
            <a:avLst/>
          </a:prstGeom>
          <a:noFill/>
          <a:ln>
            <a:noFill/>
          </a:ln>
        </p:spPr>
      </p:pic>
      <p:grpSp>
        <p:nvGrpSpPr>
          <p:cNvPr id="715" name="Google Shape;715;p98"/>
          <p:cNvGrpSpPr/>
          <p:nvPr/>
        </p:nvGrpSpPr>
        <p:grpSpPr>
          <a:xfrm>
            <a:off x="8394894" y="161854"/>
            <a:ext cx="587130" cy="587130"/>
            <a:chOff x="473351" y="619523"/>
            <a:chExt cx="738900" cy="738900"/>
          </a:xfrm>
        </p:grpSpPr>
        <p:sp>
          <p:nvSpPr>
            <p:cNvPr id="716" name="Google Shape;716;p9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7" name="Google Shape;717;p9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9"/>
          <p:cNvSpPr txBox="1"/>
          <p:nvPr/>
        </p:nvSpPr>
        <p:spPr>
          <a:xfrm>
            <a:off x="473350" y="1755775"/>
            <a:ext cx="37224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lista = [0,1,2,3,4,5,6,7,8,9,10]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for num in lista:</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print('Soy un valor de la lista y valgo', num)</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num *= 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print('Soy un valor de la lista y ahora valgo', num)</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723" name="Google Shape;723;p99"/>
          <p:cNvSpPr txBox="1"/>
          <p:nvPr/>
        </p:nvSpPr>
        <p:spPr>
          <a:xfrm>
            <a:off x="4816750" y="1687195"/>
            <a:ext cx="393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indice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numeros = [0,1,2,3,4,5,6,7,8,9,10]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for numero in numeros:</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numeros[indice] *= 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indice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print(numeros)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724" name="Google Shape;724;p99"/>
          <p:cNvSpPr/>
          <p:nvPr/>
        </p:nvSpPr>
        <p:spPr>
          <a:xfrm>
            <a:off x="473350" y="1100150"/>
            <a:ext cx="11316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99"/>
          <p:cNvSpPr txBox="1"/>
          <p:nvPr/>
        </p:nvSpPr>
        <p:spPr>
          <a:xfrm>
            <a:off x="473350" y="925475"/>
            <a:ext cx="1257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 EJEMPLO</a:t>
            </a:r>
            <a:endParaRPr sz="1400" b="0" i="0" u="none" strike="noStrike" cap="none">
              <a:solidFill>
                <a:srgbClr val="000000"/>
              </a:solidFill>
              <a:latin typeface="DM Sans"/>
              <a:ea typeface="DM Sans"/>
              <a:cs typeface="DM Sans"/>
              <a:sym typeface="DM Sans"/>
            </a:endParaRPr>
          </a:p>
        </p:txBody>
      </p:sp>
      <p:sp>
        <p:nvSpPr>
          <p:cNvPr id="726" name="Google Shape;726;p99"/>
          <p:cNvSpPr/>
          <p:nvPr/>
        </p:nvSpPr>
        <p:spPr>
          <a:xfrm>
            <a:off x="4816750" y="1100150"/>
            <a:ext cx="23361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99"/>
          <p:cNvSpPr txBox="1"/>
          <p:nvPr/>
        </p:nvSpPr>
        <p:spPr>
          <a:xfrm>
            <a:off x="4816750" y="925475"/>
            <a:ext cx="275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MODIFICANDO LA LISTA</a:t>
            </a:r>
            <a:endParaRPr sz="1400" b="0" i="0" u="none" strike="noStrike" cap="none">
              <a:solidFill>
                <a:srgbClr val="000000"/>
              </a:solidFill>
              <a:latin typeface="DM Sans"/>
              <a:ea typeface="DM Sans"/>
              <a:cs typeface="DM Sans"/>
              <a:sym typeface="DM Sans"/>
            </a:endParaRPr>
          </a:p>
        </p:txBody>
      </p:sp>
      <p:grpSp>
        <p:nvGrpSpPr>
          <p:cNvPr id="728" name="Google Shape;728;p99"/>
          <p:cNvGrpSpPr/>
          <p:nvPr/>
        </p:nvGrpSpPr>
        <p:grpSpPr>
          <a:xfrm>
            <a:off x="8394894" y="161854"/>
            <a:ext cx="587130" cy="587130"/>
            <a:chOff x="473351" y="619523"/>
            <a:chExt cx="738900" cy="738900"/>
          </a:xfrm>
        </p:grpSpPr>
        <p:sp>
          <p:nvSpPr>
            <p:cNvPr id="729" name="Google Shape;729;p9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0" name="Google Shape;730;p9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1"/>
          <p:cNvSpPr/>
          <p:nvPr/>
        </p:nvSpPr>
        <p:spPr>
          <a:xfrm>
            <a:off x="4779113" y="18842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01"/>
          <p:cNvSpPr/>
          <p:nvPr/>
        </p:nvSpPr>
        <p:spPr>
          <a:xfrm>
            <a:off x="6869240" y="18842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42" name="Google Shape;742;p101"/>
          <p:cNvCxnSpPr>
            <a:stCxn id="740" idx="6"/>
            <a:endCxn id="741" idx="2"/>
          </p:cNvCxnSpPr>
          <p:nvPr/>
        </p:nvCxnSpPr>
        <p:spPr>
          <a:xfrm>
            <a:off x="5366213" y="2177829"/>
            <a:ext cx="1503000" cy="0"/>
          </a:xfrm>
          <a:prstGeom prst="straightConnector1">
            <a:avLst/>
          </a:prstGeom>
          <a:noFill/>
          <a:ln w="9525" cap="flat" cmpd="sng">
            <a:solidFill>
              <a:srgbClr val="EAFF6A"/>
            </a:solidFill>
            <a:prstDash val="solid"/>
            <a:round/>
            <a:headEnd type="none" w="sm" len="sm"/>
            <a:tailEnd type="none" w="sm" len="sm"/>
          </a:ln>
        </p:spPr>
      </p:cxnSp>
      <p:sp>
        <p:nvSpPr>
          <p:cNvPr id="743" name="Google Shape;743;p101"/>
          <p:cNvSpPr txBox="1"/>
          <p:nvPr/>
        </p:nvSpPr>
        <p:spPr>
          <a:xfrm>
            <a:off x="4018750" y="2744225"/>
            <a:ext cx="2172900" cy="1348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primero de los dos indica la posición de un elemento perteneciente </a:t>
            </a:r>
            <a:r>
              <a:rPr lang="es" sz="1350">
                <a:solidFill>
                  <a:schemeClr val="dk1"/>
                </a:solidFill>
                <a:latin typeface="DM Sans"/>
                <a:ea typeface="DM Sans"/>
                <a:cs typeface="DM Sans"/>
                <a:sym typeface="DM Sans"/>
              </a:rPr>
              <a:t>al</a:t>
            </a:r>
            <a:r>
              <a:rPr lang="es" sz="1350" b="0" i="0" u="none" strike="noStrike" cap="none">
                <a:solidFill>
                  <a:schemeClr val="dk1"/>
                </a:solidFill>
                <a:latin typeface="DM Sans"/>
                <a:ea typeface="DM Sans"/>
                <a:cs typeface="DM Sans"/>
                <a:sym typeface="DM Sans"/>
              </a:rPr>
              <a:t> objeto iterable, es decir, el índice.</a:t>
            </a:r>
            <a:endParaRPr sz="1350" b="0" i="0" u="none" strike="noStrike" cap="none">
              <a:solidFill>
                <a:srgbClr val="000000"/>
              </a:solidFill>
              <a:latin typeface="DM Sans"/>
              <a:ea typeface="DM Sans"/>
              <a:cs typeface="DM Sans"/>
              <a:sym typeface="DM Sans"/>
            </a:endParaRPr>
          </a:p>
        </p:txBody>
      </p:sp>
      <p:sp>
        <p:nvSpPr>
          <p:cNvPr id="744" name="Google Shape;744;p101"/>
          <p:cNvSpPr txBox="1"/>
          <p:nvPr/>
        </p:nvSpPr>
        <p:spPr>
          <a:xfrm>
            <a:off x="6191675" y="2743475"/>
            <a:ext cx="1960200" cy="631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segundo, el elemento mismo.</a:t>
            </a:r>
            <a:endParaRPr sz="1350" b="0" i="0" u="none" strike="noStrike" cap="none">
              <a:solidFill>
                <a:srgbClr val="000000"/>
              </a:solidFill>
              <a:latin typeface="DM Sans"/>
              <a:ea typeface="DM Sans"/>
              <a:cs typeface="DM Sans"/>
              <a:sym typeface="DM Sans"/>
            </a:endParaRPr>
          </a:p>
        </p:txBody>
      </p:sp>
      <p:sp>
        <p:nvSpPr>
          <p:cNvPr id="745" name="Google Shape;745;p101"/>
          <p:cNvSpPr txBox="1"/>
          <p:nvPr/>
        </p:nvSpPr>
        <p:spPr>
          <a:xfrm>
            <a:off x="6955688"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746" name="Google Shape;746;p101"/>
          <p:cNvSpPr txBox="1"/>
          <p:nvPr/>
        </p:nvSpPr>
        <p:spPr>
          <a:xfrm>
            <a:off x="4865525"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747" name="Google Shape;747;p101"/>
          <p:cNvSpPr txBox="1"/>
          <p:nvPr/>
        </p:nvSpPr>
        <p:spPr>
          <a:xfrm>
            <a:off x="457725" y="690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48" name="Google Shape;748;p101"/>
          <p:cNvSpPr txBox="1"/>
          <p:nvPr/>
        </p:nvSpPr>
        <p:spPr>
          <a:xfrm>
            <a:off x="457725" y="1602725"/>
            <a:ext cx="31818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p:txBody>
      </p:sp>
      <p:sp>
        <p:nvSpPr>
          <p:cNvPr id="749" name="Google Shape;749;p101"/>
          <p:cNvSpPr txBox="1"/>
          <p:nvPr/>
        </p:nvSpPr>
        <p:spPr>
          <a:xfrm>
            <a:off x="573000" y="4092425"/>
            <a:ext cx="83028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 Esto se conoce como lectura secuencial de clave y valor, lo vamos a usar en el futuro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2"/>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0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56" name="Google Shape;756;p102"/>
          <p:cNvSpPr txBox="1"/>
          <p:nvPr/>
        </p:nvSpPr>
        <p:spPr>
          <a:xfrm>
            <a:off x="457725" y="2211625"/>
            <a:ext cx="43824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57" name="Google Shape;757;p102"/>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3"/>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03"/>
          <p:cNvSpPr txBox="1"/>
          <p:nvPr/>
        </p:nvSpPr>
        <p:spPr>
          <a:xfrm>
            <a:off x="6101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64" name="Google Shape;764;p103"/>
          <p:cNvSpPr txBox="1"/>
          <p:nvPr/>
        </p:nvSpPr>
        <p:spPr>
          <a:xfrm>
            <a:off x="457725" y="2211625"/>
            <a:ext cx="5153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 quisiéramos recorrer un string:</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
            </a: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texto = 'Hola Mundo, estoy usando for en Python'</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print(letra)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texto2 = ''</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texto2 = letra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print(texto2)</a:t>
            </a:r>
            <a:endParaRPr sz="1350" b="0" i="0" u="none" strike="noStrike" cap="none">
              <a:solidFill>
                <a:srgbClr val="000000"/>
              </a:solidFill>
              <a:latin typeface="DM Sans"/>
              <a:ea typeface="DM Sans"/>
              <a:cs typeface="DM Sans"/>
              <a:sym typeface="DM Sans"/>
            </a:endParaRPr>
          </a:p>
        </p:txBody>
      </p:sp>
      <p:pic>
        <p:nvPicPr>
          <p:cNvPr id="765" name="Google Shape;765;p103"/>
          <p:cNvPicPr preferRelativeResize="0"/>
          <p:nvPr/>
        </p:nvPicPr>
        <p:blipFill rotWithShape="1">
          <a:blip r:embed="rId3">
            <a:alphaModFix/>
          </a:blip>
          <a:srcRect/>
          <a:stretch/>
        </p:blipFill>
        <p:spPr>
          <a:xfrm>
            <a:off x="5880575" y="2211625"/>
            <a:ext cx="1575601" cy="1575601"/>
          </a:xfrm>
          <a:prstGeom prst="rect">
            <a:avLst/>
          </a:prstGeom>
          <a:noFill/>
          <a:ln>
            <a:noFill/>
          </a:ln>
        </p:spPr>
      </p:pic>
      <p:grpSp>
        <p:nvGrpSpPr>
          <p:cNvPr id="766" name="Google Shape;766;p103"/>
          <p:cNvGrpSpPr/>
          <p:nvPr/>
        </p:nvGrpSpPr>
        <p:grpSpPr>
          <a:xfrm>
            <a:off x="8394894" y="161854"/>
            <a:ext cx="587130" cy="587130"/>
            <a:chOff x="473351" y="619523"/>
            <a:chExt cx="738900" cy="738900"/>
          </a:xfrm>
        </p:grpSpPr>
        <p:sp>
          <p:nvSpPr>
            <p:cNvPr id="767" name="Google Shape;767;p10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8" name="Google Shape;768;p10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Range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Condicional</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0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a:t>
            </a:r>
            <a:endParaRPr sz="4000" b="1" i="0" u="none" strike="noStrike" cap="none">
              <a:solidFill>
                <a:srgbClr val="83AEFB"/>
              </a:solidFill>
              <a:latin typeface="DM Sans"/>
              <a:ea typeface="DM Sans"/>
              <a:cs typeface="DM Sans"/>
              <a:sym typeface="DM Sans"/>
            </a:endParaRPr>
          </a:p>
        </p:txBody>
      </p:sp>
      <p:sp>
        <p:nvSpPr>
          <p:cNvPr id="779" name="Google Shape;779;p105"/>
          <p:cNvSpPr txBox="1"/>
          <p:nvPr/>
        </p:nvSpPr>
        <p:spPr>
          <a:xfrm>
            <a:off x="541925" y="2212975"/>
            <a:ext cx="4740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Como vimos, el for en python necesita una colección de datos para poder utilizarlo, en otros lenguajes necesitamos solamente un número para indicar las iteraciones a cumplir.</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simular estos casos Python nos provee de una función denominada range() (rango) el cual representa una colección de números inmutables.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sp>
        <p:nvSpPr>
          <p:cNvPr id="780" name="Google Shape;780;p10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781" name="Google Shape;781;p105"/>
          <p:cNvPicPr preferRelativeResize="0"/>
          <p:nvPr/>
        </p:nvPicPr>
        <p:blipFill rotWithShape="1">
          <a:blip r:embed="rId3">
            <a:alphaModFix/>
          </a:blip>
          <a:srcRect/>
          <a:stretch/>
        </p:blipFill>
        <p:spPr>
          <a:xfrm>
            <a:off x="5781025" y="2318800"/>
            <a:ext cx="1687800" cy="1687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6"/>
          <p:cNvSpPr/>
          <p:nvPr/>
        </p:nvSpPr>
        <p:spPr>
          <a:xfrm>
            <a:off x="5915275"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06"/>
          <p:cNvSpPr txBox="1"/>
          <p:nvPr/>
        </p:nvSpPr>
        <p:spPr>
          <a:xfrm>
            <a:off x="5742025" y="1578275"/>
            <a:ext cx="2297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3</a:t>
            </a:r>
            <a:endParaRPr sz="4000" b="1" i="0" u="none" strike="noStrike" cap="none">
              <a:solidFill>
                <a:srgbClr val="222222"/>
              </a:solidFill>
              <a:latin typeface="DM Sans"/>
              <a:ea typeface="DM Sans"/>
              <a:cs typeface="DM Sans"/>
              <a:sym typeface="DM Sans"/>
            </a:endParaRPr>
          </a:p>
        </p:txBody>
      </p:sp>
      <p:sp>
        <p:nvSpPr>
          <p:cNvPr id="788" name="Google Shape;788;p106"/>
          <p:cNvSpPr/>
          <p:nvPr/>
        </p:nvSpPr>
        <p:spPr>
          <a:xfrm>
            <a:off x="3367950"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06"/>
          <p:cNvSpPr txBox="1"/>
          <p:nvPr/>
        </p:nvSpPr>
        <p:spPr>
          <a:xfrm>
            <a:off x="3367950" y="1578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2</a:t>
            </a:r>
            <a:endParaRPr sz="4000" b="1" i="0" u="none" strike="noStrike" cap="none">
              <a:solidFill>
                <a:srgbClr val="222222"/>
              </a:solidFill>
              <a:latin typeface="DM Sans"/>
              <a:ea typeface="DM Sans"/>
              <a:cs typeface="DM Sans"/>
              <a:sym typeface="DM Sans"/>
            </a:endParaRPr>
          </a:p>
        </p:txBody>
      </p:sp>
      <p:sp>
        <p:nvSpPr>
          <p:cNvPr id="790" name="Google Shape;790;p106"/>
          <p:cNvSpPr/>
          <p:nvPr/>
        </p:nvSpPr>
        <p:spPr>
          <a:xfrm>
            <a:off x="820625" y="21361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06"/>
          <p:cNvSpPr txBox="1"/>
          <p:nvPr/>
        </p:nvSpPr>
        <p:spPr>
          <a:xfrm>
            <a:off x="820625" y="1675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1</a:t>
            </a:r>
            <a:endParaRPr sz="4000" b="1" i="0" u="none" strike="noStrike" cap="none">
              <a:solidFill>
                <a:srgbClr val="222222"/>
              </a:solidFill>
              <a:latin typeface="DM Sans"/>
              <a:ea typeface="DM Sans"/>
              <a:cs typeface="DM Sans"/>
              <a:sym typeface="DM Sans"/>
            </a:endParaRPr>
          </a:p>
        </p:txBody>
      </p:sp>
      <p:sp>
        <p:nvSpPr>
          <p:cNvPr id="792" name="Google Shape;792;p106"/>
          <p:cNvSpPr txBox="1"/>
          <p:nvPr/>
        </p:nvSpPr>
        <p:spPr>
          <a:xfrm>
            <a:off x="501450" y="57295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Constructores para crear objetos Range</a:t>
            </a:r>
            <a:endParaRPr sz="4000" b="1" i="0" u="none" strike="noStrike" cap="none">
              <a:solidFill>
                <a:schemeClr val="dk1"/>
              </a:solidFill>
              <a:latin typeface="DM Sans"/>
              <a:ea typeface="DM Sans"/>
              <a:cs typeface="DM Sans"/>
              <a:sym typeface="DM Sans"/>
            </a:endParaRPr>
          </a:p>
        </p:txBody>
      </p:sp>
      <p:sp>
        <p:nvSpPr>
          <p:cNvPr id="793" name="Google Shape;793;p106"/>
          <p:cNvSpPr txBox="1"/>
          <p:nvPr/>
        </p:nvSpPr>
        <p:spPr>
          <a:xfrm>
            <a:off x="633725" y="2673400"/>
            <a:ext cx="2477100" cy="134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range(fin): Crea una secuencia numérica que va desde 0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range(10)</a:t>
            </a:r>
            <a:endParaRPr sz="1350" b="0" i="0" u="none" strike="noStrike" cap="none">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p:txBody>
      </p:sp>
      <p:sp>
        <p:nvSpPr>
          <p:cNvPr id="794" name="Google Shape;794;p106"/>
          <p:cNvSpPr txBox="1"/>
          <p:nvPr/>
        </p:nvSpPr>
        <p:spPr>
          <a:xfrm>
            <a:off x="3173850" y="2694300"/>
            <a:ext cx="2477100" cy="110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Crea una secuencia numérica que va desde inicio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range(5, 10)</a:t>
            </a:r>
            <a:endParaRPr sz="1350" b="0" i="0" u="none" strike="noStrike" cap="none">
              <a:solidFill>
                <a:schemeClr val="dk1"/>
              </a:solidFill>
              <a:latin typeface="DM Sans"/>
              <a:ea typeface="DM Sans"/>
              <a:cs typeface="DM Sans"/>
              <a:sym typeface="DM Sans"/>
            </a:endParaRPr>
          </a:p>
        </p:txBody>
      </p:sp>
      <p:sp>
        <p:nvSpPr>
          <p:cNvPr id="795" name="Google Shape;795;p106"/>
          <p:cNvSpPr txBox="1"/>
          <p:nvPr/>
        </p:nvSpPr>
        <p:spPr>
          <a:xfrm>
            <a:off x="5727150" y="2694300"/>
            <a:ext cx="2955600" cy="182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[paso]): Crea una secuencia numérica que va desde inicio hasta fin - 1. Si además se indica el parámetro paso, la secuencia genera los números de paso en paso.</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range(0, 20, 2)</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07"/>
          <p:cNvSpPr/>
          <p:nvPr/>
        </p:nvSpPr>
        <p:spPr>
          <a:xfrm>
            <a:off x="2149600" y="1823575"/>
            <a:ext cx="2295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07"/>
          <p:cNvSpPr txBox="1"/>
          <p:nvPr/>
        </p:nvSpPr>
        <p:spPr>
          <a:xfrm>
            <a:off x="1337725" y="1787900"/>
            <a:ext cx="3161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dirty="0">
                <a:solidFill>
                  <a:srgbClr val="000000"/>
                </a:solidFill>
                <a:latin typeface="DM Sans"/>
                <a:ea typeface="DM Sans"/>
                <a:cs typeface="DM Sans"/>
                <a:sym typeface="DM Sans"/>
              </a:rPr>
              <a:t>&gt;&gt;&gt; </a:t>
            </a:r>
            <a:r>
              <a:rPr lang="es" sz="1400" b="1" i="0" u="none" strike="noStrike" cap="none" dirty="0" smtClean="0">
                <a:solidFill>
                  <a:srgbClr val="000000"/>
                </a:solidFill>
                <a:latin typeface="DM Sans"/>
                <a:ea typeface="DM Sans"/>
                <a:cs typeface="DM Sans"/>
                <a:sym typeface="DM Sans"/>
              </a:rPr>
              <a:t>range(0,10)</a:t>
            </a:r>
            <a:endParaRPr sz="1400" b="1" i="0" u="none" strike="noStrike" cap="none" dirty="0">
              <a:solidFill>
                <a:srgbClr val="000000"/>
              </a:solidFill>
              <a:latin typeface="DM Sans"/>
              <a:ea typeface="DM Sans"/>
              <a:cs typeface="DM Sans"/>
              <a:sym typeface="DM Sans"/>
            </a:endParaRPr>
          </a:p>
        </p:txBody>
      </p:sp>
      <p:sp>
        <p:nvSpPr>
          <p:cNvPr id="802" name="Google Shape;802;p107"/>
          <p:cNvSpPr txBox="1"/>
          <p:nvPr/>
        </p:nvSpPr>
        <p:spPr>
          <a:xfrm>
            <a:off x="1337729" y="2284050"/>
            <a:ext cx="31179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Parece ser exactamente una lista que va de 0 a 10, pero range interpreta el inicio y fin en tiempo de ejecución y eso le da ventaja contra la lista.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Si tuviéramos una lista de 0 a 10000 estaría ocupando muchísimo espacio en memoria.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000000"/>
              </a:solidFill>
              <a:latin typeface="DM Sans"/>
              <a:ea typeface="DM Sans"/>
              <a:cs typeface="DM Sans"/>
              <a:sym typeface="DM Sans"/>
            </a:endParaRPr>
          </a:p>
        </p:txBody>
      </p:sp>
      <p:sp>
        <p:nvSpPr>
          <p:cNvPr id="803" name="Google Shape;803;p107"/>
          <p:cNvSpPr/>
          <p:nvPr/>
        </p:nvSpPr>
        <p:spPr>
          <a:xfrm>
            <a:off x="4638765" y="1823575"/>
            <a:ext cx="23958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07"/>
          <p:cNvSpPr txBox="1"/>
          <p:nvPr/>
        </p:nvSpPr>
        <p:spPr>
          <a:xfrm>
            <a:off x="4581425" y="1787900"/>
            <a:ext cx="3380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dirty="0">
                <a:solidFill>
                  <a:srgbClr val="000000"/>
                </a:solidFill>
                <a:latin typeface="DM Sans"/>
                <a:ea typeface="DM Sans"/>
                <a:cs typeface="DM Sans"/>
                <a:sym typeface="DM Sans"/>
              </a:rPr>
              <a:t>&gt;&gt;&gt; </a:t>
            </a:r>
            <a:r>
              <a:rPr lang="es" sz="1400" b="1" i="0" u="none" strike="noStrike" cap="none" dirty="0" smtClean="0">
                <a:solidFill>
                  <a:srgbClr val="000000"/>
                </a:solidFill>
                <a:latin typeface="DM Sans"/>
                <a:ea typeface="DM Sans"/>
                <a:cs typeface="DM Sans"/>
                <a:sym typeface="DM Sans"/>
              </a:rPr>
              <a:t>range(0,10000)</a:t>
            </a:r>
            <a:endParaRPr sz="1400" b="1" i="0" u="none" strike="noStrike" cap="none" dirty="0">
              <a:solidFill>
                <a:srgbClr val="000000"/>
              </a:solidFill>
              <a:latin typeface="DM Sans"/>
              <a:ea typeface="DM Sans"/>
              <a:cs typeface="DM Sans"/>
              <a:sym typeface="DM Sans"/>
            </a:endParaRPr>
          </a:p>
        </p:txBody>
      </p:sp>
      <p:sp>
        <p:nvSpPr>
          <p:cNvPr id="805" name="Google Shape;805;p107"/>
          <p:cNvSpPr txBox="1"/>
          <p:nvPr/>
        </p:nvSpPr>
        <p:spPr>
          <a:xfrm>
            <a:off x="4700286" y="2284050"/>
            <a:ext cx="32547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Ahora, si hiciéramos range(0,10000), range interpreta esto en tiempo de ejecución, es decir cuando se ejecuta el 0 se crea el 0 cuando se ejecuta el 1 se crea el 1 y se elimina el 0 y así continuamente, y esto no ocupa memoria.</a:t>
            </a:r>
            <a:endParaRPr sz="1200" b="0" i="0" u="none" strike="noStrike" cap="none">
              <a:solidFill>
                <a:srgbClr val="000000"/>
              </a:solidFill>
              <a:latin typeface="DM Sans"/>
              <a:ea typeface="DM Sans"/>
              <a:cs typeface="DM Sans"/>
              <a:sym typeface="DM Sans"/>
            </a:endParaRPr>
          </a:p>
        </p:txBody>
      </p:sp>
      <p:sp>
        <p:nvSpPr>
          <p:cNvPr id="806" name="Google Shape;806;p107"/>
          <p:cNvSpPr/>
          <p:nvPr/>
        </p:nvSpPr>
        <p:spPr>
          <a:xfrm>
            <a:off x="588525" y="686550"/>
            <a:ext cx="1446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07"/>
          <p:cNvSpPr txBox="1"/>
          <p:nvPr/>
        </p:nvSpPr>
        <p:spPr>
          <a:xfrm>
            <a:off x="588525" y="484650"/>
            <a:ext cx="1698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VENTAJAS</a:t>
            </a:r>
            <a:endParaRPr sz="1400" b="0" i="0" u="none" strike="noStrike" cap="none">
              <a:solidFill>
                <a:srgbClr val="000000"/>
              </a:solidFill>
              <a:latin typeface="DM Sans"/>
              <a:ea typeface="DM Sans"/>
              <a:cs typeface="DM Sans"/>
              <a:sym typeface="DM Sans"/>
            </a:endParaRPr>
          </a:p>
        </p:txBody>
      </p:sp>
      <p:grpSp>
        <p:nvGrpSpPr>
          <p:cNvPr id="808" name="Google Shape;808;p107"/>
          <p:cNvGrpSpPr/>
          <p:nvPr/>
        </p:nvGrpSpPr>
        <p:grpSpPr>
          <a:xfrm>
            <a:off x="8394894" y="161854"/>
            <a:ext cx="587130" cy="587130"/>
            <a:chOff x="473351" y="619523"/>
            <a:chExt cx="738900" cy="738900"/>
          </a:xfrm>
        </p:grpSpPr>
        <p:sp>
          <p:nvSpPr>
            <p:cNvPr id="809" name="Google Shape;809;p10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0" name="Google Shape;810;p10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8"/>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For-else</a:t>
            </a:r>
            <a:endParaRPr sz="4000" b="1" i="0" u="none" strike="noStrike" cap="none">
              <a:solidFill>
                <a:srgbClr val="83AEFB"/>
              </a:solidFill>
              <a:latin typeface="DM Sans"/>
              <a:ea typeface="DM Sans"/>
              <a:cs typeface="DM Sans"/>
              <a:sym typeface="DM Sans"/>
            </a:endParaRPr>
          </a:p>
        </p:txBody>
      </p:sp>
      <p:sp>
        <p:nvSpPr>
          <p:cNvPr id="816" name="Google Shape;816;p108"/>
          <p:cNvSpPr txBox="1"/>
          <p:nvPr/>
        </p:nvSpPr>
        <p:spPr>
          <a:xfrm>
            <a:off x="473350" y="2159875"/>
            <a:ext cx="4740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Igual que en la sentencia while podemos usar un else al final de la iteración.</a:t>
            </a:r>
            <a:br>
              <a:rPr lang="es" sz="1350" b="0" i="0" u="none" strike="noStrike" cap="none" dirty="0">
                <a:solidFill>
                  <a:srgbClr val="000000"/>
                </a:solidFill>
                <a:latin typeface="DM Sans"/>
                <a:ea typeface="DM Sans"/>
                <a:cs typeface="DM Sans"/>
                <a:sym typeface="DM Sans"/>
              </a:rPr>
            </a:b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for numero in range(10):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print('Numero vale',numero)</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else:</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print("Se terminó de iterar y numero vale: ", numero)</a:t>
            </a:r>
            <a:endParaRPr sz="1350" b="1" i="0" u="none" strike="noStrike" cap="none" dirty="0">
              <a:solidFill>
                <a:srgbClr val="000000"/>
              </a:solidFill>
              <a:latin typeface="DM Sans"/>
              <a:ea typeface="DM Sans"/>
              <a:cs typeface="DM Sans"/>
              <a:sym typeface="DM Sans"/>
            </a:endParaRPr>
          </a:p>
        </p:txBody>
      </p:sp>
      <p:sp>
        <p:nvSpPr>
          <p:cNvPr id="817" name="Google Shape;817;p108"/>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For-break-continue-pass</a:t>
            </a:r>
            <a:endParaRPr sz="4000" b="1" i="0" u="none" strike="noStrike" cap="none">
              <a:solidFill>
                <a:srgbClr val="83AEFB"/>
              </a:solidFill>
              <a:latin typeface="DM Sans"/>
              <a:ea typeface="DM Sans"/>
              <a:cs typeface="DM Sans"/>
              <a:sym typeface="DM Sans"/>
            </a:endParaRPr>
          </a:p>
        </p:txBody>
      </p:sp>
      <p:sp>
        <p:nvSpPr>
          <p:cNvPr id="823" name="Google Shape;823;p109"/>
          <p:cNvSpPr txBox="1"/>
          <p:nvPr/>
        </p:nvSpPr>
        <p:spPr>
          <a:xfrm>
            <a:off x="473350" y="1755775"/>
            <a:ext cx="37224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Igual que en la sentencia while podemos usar también las instrucciones break continue y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824" name="Google Shape;824;p109"/>
          <p:cNvSpPr txBox="1"/>
          <p:nvPr/>
        </p:nvSpPr>
        <p:spPr>
          <a:xfrm>
            <a:off x="4713825" y="1755775"/>
            <a:ext cx="35763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numero in range(10):</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if numero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continue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elif numero == 8:</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break</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print("Se terminó de iterar y numero vale: ", numero)</a:t>
            </a:r>
            <a:endParaRPr sz="1350" b="0" i="0" u="none" strike="noStrike" cap="none">
              <a:solidFill>
                <a:srgbClr val="000000"/>
              </a:solidFill>
              <a:latin typeface="DM Sans"/>
              <a:ea typeface="DM Sans"/>
              <a:cs typeface="DM Sans"/>
              <a:sym typeface="DM Sans"/>
            </a:endParaRPr>
          </a:p>
        </p:txBody>
      </p:sp>
      <p:grpSp>
        <p:nvGrpSpPr>
          <p:cNvPr id="825" name="Google Shape;825;p109"/>
          <p:cNvGrpSpPr/>
          <p:nvPr/>
        </p:nvGrpSpPr>
        <p:grpSpPr>
          <a:xfrm>
            <a:off x="8394894" y="161854"/>
            <a:ext cx="587130" cy="587130"/>
            <a:chOff x="473351" y="619523"/>
            <a:chExt cx="738900" cy="738900"/>
          </a:xfrm>
        </p:grpSpPr>
        <p:sp>
          <p:nvSpPr>
            <p:cNvPr id="826" name="Google Shape;826;p10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7" name="Google Shape;827;p10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grpSp>
        <p:nvGrpSpPr>
          <p:cNvPr id="832" name="Google Shape;832;p110"/>
          <p:cNvGrpSpPr/>
          <p:nvPr/>
        </p:nvGrpSpPr>
        <p:grpSpPr>
          <a:xfrm>
            <a:off x="4202556" y="994173"/>
            <a:ext cx="738900" cy="738900"/>
            <a:chOff x="974706" y="2467173"/>
            <a:chExt cx="738900" cy="738900"/>
          </a:xfrm>
        </p:grpSpPr>
        <p:sp>
          <p:nvSpPr>
            <p:cNvPr id="833" name="Google Shape;833;p11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4" name="Google Shape;834;p11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35" name="Google Shape;835;p110"/>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Canción - Me Gusta</a:t>
            </a:r>
            <a:endParaRPr sz="4000" b="1" i="0" u="none" strike="noStrike" cap="none">
              <a:solidFill>
                <a:schemeClr val="dk1"/>
              </a:solidFill>
              <a:highlight>
                <a:srgbClr val="EAFF6A"/>
              </a:highlight>
              <a:latin typeface="DM Sans"/>
              <a:ea typeface="DM Sans"/>
              <a:cs typeface="DM Sans"/>
              <a:sym typeface="DM Sans"/>
            </a:endParaRPr>
          </a:p>
        </p:txBody>
      </p:sp>
      <p:sp>
        <p:nvSpPr>
          <p:cNvPr id="836" name="Google Shape;836;p110"/>
          <p:cNvSpPr txBox="1"/>
          <p:nvPr/>
        </p:nvSpPr>
        <p:spPr>
          <a:xfrm>
            <a:off x="987300" y="2947538"/>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rgbClr val="83AEFB"/>
                </a:solidFill>
                <a:latin typeface="DM Sans"/>
                <a:ea typeface="DM Sans"/>
                <a:cs typeface="DM Sans"/>
                <a:sym typeface="DM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notebook</a:t>
            </a:r>
            <a:r>
              <a:rPr lang="es" sz="2000" b="0" i="0" u="sng" strike="noStrike" cap="none">
                <a:solidFill>
                  <a:schemeClr val="hlink"/>
                </a:solidFill>
                <a:latin typeface="DM Sans"/>
                <a:ea typeface="DM Sans"/>
                <a:cs typeface="DM Sans"/>
                <a:sym typeface="DM Sans"/>
                <a:hlinkClick r:id="rId4"/>
              </a:rPr>
              <a:t> </a:t>
            </a:r>
            <a:r>
              <a:rPr lang="es" sz="2000" b="0" i="0" u="none" strike="noStrike" cap="none">
                <a:solidFill>
                  <a:srgbClr val="999999"/>
                </a:solidFill>
                <a:latin typeface="DM Sans"/>
                <a:ea typeface="DM Sans"/>
                <a:cs typeface="DM Sans"/>
                <a:sym typeface="DM Sans"/>
              </a:rPr>
              <a:t>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For</a:t>
            </a:r>
            <a:endParaRPr sz="2000" b="0" i="0" u="none" strike="noStrike" cap="none">
              <a:solidFill>
                <a:srgbClr val="999999"/>
              </a:solidFill>
              <a:latin typeface="DM Sans"/>
              <a:ea typeface="DM Sans"/>
              <a:cs typeface="DM Sans"/>
              <a:sym typeface="DM Sans"/>
            </a:endParaRPr>
          </a:p>
        </p:txBody>
      </p:sp>
      <p:sp>
        <p:nvSpPr>
          <p:cNvPr id="837" name="Google Shape;837;p110"/>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grpSp>
        <p:nvGrpSpPr>
          <p:cNvPr id="842" name="Google Shape;842;p111"/>
          <p:cNvGrpSpPr/>
          <p:nvPr/>
        </p:nvGrpSpPr>
        <p:grpSpPr>
          <a:xfrm>
            <a:off x="501450" y="209218"/>
            <a:ext cx="431074" cy="431074"/>
            <a:chOff x="974706" y="2467173"/>
            <a:chExt cx="738900" cy="738900"/>
          </a:xfrm>
        </p:grpSpPr>
        <p:sp>
          <p:nvSpPr>
            <p:cNvPr id="843" name="Google Shape;843;p11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4" name="Google Shape;844;p11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45" name="Google Shape;845;p111"/>
          <p:cNvSpPr txBox="1"/>
          <p:nvPr/>
        </p:nvSpPr>
        <p:spPr>
          <a:xfrm>
            <a:off x="387150" y="712594"/>
            <a:ext cx="8261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Canción - Me gusta</a:t>
            </a:r>
            <a:endParaRPr sz="4000" b="1" i="0" u="none" strike="noStrike" cap="none">
              <a:solidFill>
                <a:schemeClr val="dk1"/>
              </a:solidFill>
              <a:latin typeface="DM Sans"/>
              <a:ea typeface="DM Sans"/>
              <a:cs typeface="DM Sans"/>
              <a:sym typeface="DM Sans"/>
            </a:endParaRPr>
          </a:p>
        </p:txBody>
      </p:sp>
      <p:sp>
        <p:nvSpPr>
          <p:cNvPr id="846" name="Google Shape;846;p111"/>
          <p:cNvSpPr txBox="1"/>
          <p:nvPr/>
        </p:nvSpPr>
        <p:spPr>
          <a:xfrm>
            <a:off x="495300" y="1451227"/>
            <a:ext cx="8226900" cy="3301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Escribir la letra de la canción </a:t>
            </a:r>
            <a:r>
              <a:rPr lang="es" sz="1350" b="0" i="1" u="none" strike="noStrike" cap="none">
                <a:solidFill>
                  <a:srgbClr val="000000"/>
                </a:solidFill>
                <a:latin typeface="DM Sans"/>
                <a:ea typeface="DM Sans"/>
                <a:cs typeface="DM Sans"/>
                <a:sym typeface="DM Sans"/>
              </a:rPr>
              <a:t>Me gusta </a:t>
            </a:r>
            <a:r>
              <a:rPr lang="es" sz="1350" b="0" i="0" u="none" strike="noStrike" cap="none">
                <a:solidFill>
                  <a:srgbClr val="000000"/>
                </a:solidFill>
                <a:latin typeface="DM Sans"/>
                <a:ea typeface="DM Sans"/>
                <a:cs typeface="DM Sans"/>
                <a:sym typeface="DM Sans"/>
              </a:rPr>
              <a:t>de Manu Chao, utilizando la sentencia de iteración for: </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a:t>
            </a:r>
            <a:r>
              <a:rPr lang="es" sz="1350" b="0" i="0" u="sng" strike="noStrike" cap="none">
                <a:solidFill>
                  <a:schemeClr val="hlink"/>
                </a:solidFill>
                <a:latin typeface="DM Sans"/>
                <a:ea typeface="DM Sans"/>
                <a:cs typeface="DM Sans"/>
                <a:sym typeface="DM Sans"/>
                <a:hlinkClick r:id="rId4"/>
              </a:rPr>
              <a:t>https://www.letras.com/manu-chao/7352/</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1" u="none" strike="noStrike" cap="none">
                <a:solidFill>
                  <a:srgbClr val="000000"/>
                </a:solidFill>
                <a:latin typeface="DM Sans"/>
                <a:ea typeface="DM Sans"/>
                <a:cs typeface="DM Sans"/>
                <a:sym typeface="DM Sans"/>
              </a:rPr>
              <a:t>Importante: </a:t>
            </a:r>
            <a:r>
              <a:rPr lang="es" sz="1350" b="0" i="0" u="none" strike="noStrike" cap="none">
                <a:solidFill>
                  <a:srgbClr val="000000"/>
                </a:solidFill>
                <a:latin typeface="DM Sans"/>
                <a:ea typeface="DM Sans"/>
                <a:cs typeface="DM Sans"/>
                <a:sym typeface="DM Sans"/>
              </a:rPr>
              <a:t>Deberán crear también una lista con los párrafos de la canción para poder imprimirlos correctamente por pantalla.</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Ejemplo: </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gustan los aviones,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viajar,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la mañana,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el viento,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soñar,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la mar, me gustas tú</a:t>
            </a:r>
            <a:endParaRPr sz="1350" b="0" i="0" u="none" strike="noStrike" cap="none">
              <a:solidFill>
                <a:srgbClr val="000000"/>
              </a:solidFill>
              <a:latin typeface="DM Sans"/>
              <a:ea typeface="DM Sans"/>
              <a:cs typeface="DM Sans"/>
              <a:sym typeface="DM Sans"/>
            </a:endParaRPr>
          </a:p>
        </p:txBody>
      </p:sp>
      <p:sp>
        <p:nvSpPr>
          <p:cNvPr id="847" name="Google Shape;847;p111"/>
          <p:cNvSpPr txBox="1"/>
          <p:nvPr/>
        </p:nvSpPr>
        <p:spPr>
          <a:xfrm>
            <a:off x="974653" y="20919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 Condicional</a:t>
            </a:r>
            <a:endParaRPr sz="4000" b="1" i="0" u="none" strike="noStrike" cap="none">
              <a:solidFill>
                <a:schemeClr val="dk1"/>
              </a:solidFill>
              <a:latin typeface="DM Sans"/>
              <a:ea typeface="DM Sans"/>
              <a:cs typeface="DM Sans"/>
              <a:sym typeface="DM Sans"/>
            </a:endParaRPr>
          </a:p>
        </p:txBody>
      </p:sp>
      <p:sp>
        <p:nvSpPr>
          <p:cNvPr id="145" name="Google Shape;145;p35"/>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la vida diaria, actuamos de acuerdo a la evaluación de condiciones, de manera mucho más frecuente de lo que en realidad creemos: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el semáforo está en verde, cruzar la calle. Si no, esperar a que el semáforo se ponga en verde.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 veces, también evaluamos más de una condición para ejecutar una determinada acción: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llega la factura de la luz y tengo dinero, pagar la factura.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46" name="Google Shape;146;p35"/>
          <p:cNvPicPr preferRelativeResize="0"/>
          <p:nvPr/>
        </p:nvPicPr>
        <p:blipFill rotWithShape="1">
          <a:blip r:embed="rId3">
            <a:alphaModFix/>
          </a:blip>
          <a:srcRect/>
          <a:stretch/>
        </p:blipFill>
        <p:spPr>
          <a:xfrm>
            <a:off x="4646525" y="1864576"/>
            <a:ext cx="3508125" cy="190142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4189</Words>
  <Application>Microsoft Office PowerPoint</Application>
  <PresentationFormat>Presentación en pantalla (16:9)</PresentationFormat>
  <Paragraphs>588</Paragraphs>
  <Slides>86</Slides>
  <Notes>86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86</vt:i4>
      </vt:variant>
    </vt:vector>
  </HeadingPairs>
  <TitlesOfParts>
    <vt:vector size="91" baseType="lpstr">
      <vt:lpstr>Consolas</vt:lpstr>
      <vt:lpstr>DM Sans</vt:lpstr>
      <vt:lpstr>Courier New</vt:lpstr>
      <vt:lpstr>Arial</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BU</cp:lastModifiedBy>
  <cp:revision>4</cp:revision>
  <dcterms:modified xsi:type="dcterms:W3CDTF">2023-09-20T00:35:37Z</dcterms:modified>
</cp:coreProperties>
</file>